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pjp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270" r:id="rId3"/>
    <p:sldId id="302" r:id="rId4"/>
    <p:sldId id="294" r:id="rId5"/>
    <p:sldId id="290" r:id="rId6"/>
    <p:sldId id="301" r:id="rId7"/>
    <p:sldId id="291" r:id="rId8"/>
    <p:sldId id="292" r:id="rId9"/>
    <p:sldId id="293" r:id="rId10"/>
    <p:sldId id="289" r:id="rId11"/>
    <p:sldId id="303" r:id="rId12"/>
    <p:sldId id="295" r:id="rId13"/>
    <p:sldId id="296" r:id="rId14"/>
    <p:sldId id="298" r:id="rId15"/>
    <p:sldId id="264" r:id="rId16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9">
          <p15:clr>
            <a:srgbClr val="A4A3A4"/>
          </p15:clr>
        </p15:guide>
        <p15:guide id="2" pos="5653">
          <p15:clr>
            <a:srgbClr val="A4A3A4"/>
          </p15:clr>
        </p15:guide>
        <p15:guide id="3" pos="1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92" autoAdjust="0"/>
  </p:normalViewPr>
  <p:slideViewPr>
    <p:cSldViewPr snapToGrid="0" snapToObjects="1">
      <p:cViewPr varScale="1">
        <p:scale>
          <a:sx n="80" d="100"/>
          <a:sy n="80" d="100"/>
        </p:scale>
        <p:origin x="880" y="44"/>
      </p:cViewPr>
      <p:guideLst>
        <p:guide orient="horz" pos="3939"/>
        <p:guide pos="5653"/>
        <p:guide pos="1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04B549F4-4474-4549-959C-DA0D2C1701C2}" type="datetime1">
              <a:rPr lang="de-DE"/>
              <a:pPr>
                <a:defRPr/>
              </a:pPr>
              <a:t>17.12.2021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67D9DA5E-9572-4B2B-BC23-0E15B1645F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901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6FED4958-CDF9-4251-B21A-C857119456B5}" type="datetime1">
              <a:rPr lang="de-DE"/>
              <a:pPr>
                <a:defRPr/>
              </a:pPr>
              <a:t>17.12.2021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B1AABF71-3996-4541-8EBB-62F9CB6312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832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AABF71-3996-4541-8EBB-62F9CB63125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60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At the upper division levels, graduate and post-doctoral programs focus on the world risk society and global cooperation.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AABF71-3996-4541-8EBB-62F9CB63125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05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number of scholars engaged in studies of work and employment, social structural change, comparative and transnational sociology.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Institute of Work, Skills and Training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Institute of East Asian Studies in Duisburg. </a:t>
            </a:r>
          </a:p>
          <a:p>
            <a:endParaRPr lang="en-US" sz="1200" i="1" dirty="0"/>
          </a:p>
          <a:p>
            <a:r>
              <a:rPr lang="en-US" sz="1200" i="1" dirty="0"/>
              <a:t>strong research activities of the faculty in comparative, international and transnational  sociology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AABF71-3996-4541-8EBB-62F9CB63125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64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200" i="1" dirty="0"/>
              <a:t>Transformed into a landscape park and cultural center the </a:t>
            </a:r>
            <a:r>
              <a:rPr lang="en-US" sz="1200" i="1" dirty="0" err="1"/>
              <a:t>Thyssen</a:t>
            </a:r>
            <a:r>
              <a:rPr lang="en-US" sz="1200" i="1" dirty="0"/>
              <a:t> factory in the north of Duisburg is one of the city’s highlights.</a:t>
            </a:r>
          </a:p>
          <a:p>
            <a:pPr>
              <a:buNone/>
            </a:pPr>
            <a:endParaRPr lang="en-US" sz="1200" i="1" dirty="0"/>
          </a:p>
          <a:p>
            <a:pPr>
              <a:buNone/>
            </a:pPr>
            <a:r>
              <a:rPr lang="en-US" sz="1200" i="1" dirty="0"/>
              <a:t>The summer school also draws on the cultural diversity of the region, with a migrant population in </a:t>
            </a:r>
            <a:r>
              <a:rPr lang="de-DE" sz="1200" i="1" dirty="0"/>
              <a:t>North-Rhine </a:t>
            </a:r>
            <a:r>
              <a:rPr lang="de-DE" sz="1200" i="1" dirty="0" err="1"/>
              <a:t>Westphalia</a:t>
            </a:r>
            <a:r>
              <a:rPr lang="de-DE" sz="1200" i="1" dirty="0"/>
              <a:t> </a:t>
            </a:r>
            <a:r>
              <a:rPr lang="de-DE" sz="1200" i="1" dirty="0" err="1"/>
              <a:t>of</a:t>
            </a:r>
            <a:r>
              <a:rPr lang="de-DE" sz="1200" i="1" dirty="0"/>
              <a:t> 10.5% </a:t>
            </a:r>
            <a:r>
              <a:rPr lang="en-US" sz="1200" i="1" dirty="0"/>
              <a:t>and city quarters with large ethnic </a:t>
            </a:r>
            <a:r>
              <a:rPr lang="de-DE" sz="1200" i="1" dirty="0" err="1"/>
              <a:t>populations</a:t>
            </a:r>
            <a:r>
              <a:rPr lang="de-DE" sz="1200" i="1" dirty="0"/>
              <a:t> </a:t>
            </a:r>
            <a:r>
              <a:rPr lang="de-DE" sz="1200" i="1" dirty="0" err="1"/>
              <a:t>and</a:t>
            </a:r>
            <a:r>
              <a:rPr lang="de-DE" sz="1200" i="1" dirty="0"/>
              <a:t> </a:t>
            </a:r>
            <a:r>
              <a:rPr lang="de-DE" sz="1200" i="1" dirty="0" err="1"/>
              <a:t>businesses</a:t>
            </a:r>
            <a:r>
              <a:rPr lang="de-DE" sz="1200" i="1" dirty="0"/>
              <a:t>. </a:t>
            </a:r>
          </a:p>
          <a:p>
            <a:pPr>
              <a:buNone/>
            </a:pPr>
            <a:endParaRPr lang="en-US" sz="1200" i="1" dirty="0"/>
          </a:p>
          <a:p>
            <a:pPr>
              <a:buNone/>
            </a:pPr>
            <a:r>
              <a:rPr lang="en-US" sz="1200" i="1" dirty="0"/>
              <a:t>Excursions are planned as part of the program in order to introduce </a:t>
            </a:r>
            <a:r>
              <a:rPr lang="de-DE" sz="1200" i="1" dirty="0"/>
              <a:t>international </a:t>
            </a:r>
            <a:r>
              <a:rPr lang="de-DE" sz="1200" i="1" dirty="0" err="1"/>
              <a:t>students</a:t>
            </a:r>
            <a:r>
              <a:rPr lang="de-DE" sz="1200" i="1" dirty="0"/>
              <a:t> </a:t>
            </a:r>
            <a:r>
              <a:rPr lang="de-DE" sz="1200" i="1" dirty="0" err="1"/>
              <a:t>to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industrial</a:t>
            </a:r>
            <a:r>
              <a:rPr lang="de-DE" sz="1200" i="1" dirty="0"/>
              <a:t> </a:t>
            </a:r>
            <a:r>
              <a:rPr lang="de-DE" sz="1200" i="1" dirty="0" err="1"/>
              <a:t>and</a:t>
            </a:r>
            <a:r>
              <a:rPr lang="de-DE" sz="1200" i="1" dirty="0"/>
              <a:t> </a:t>
            </a:r>
            <a:r>
              <a:rPr lang="de-DE" sz="1200" i="1" dirty="0" err="1"/>
              <a:t>multicultural</a:t>
            </a:r>
            <a:r>
              <a:rPr lang="de-DE" sz="1200" i="1" dirty="0"/>
              <a:t> </a:t>
            </a:r>
            <a:r>
              <a:rPr lang="de-DE" sz="1200" i="1" dirty="0" err="1"/>
              <a:t>history</a:t>
            </a:r>
            <a:r>
              <a:rPr lang="de-DE" sz="1200" i="1" dirty="0"/>
              <a:t> </a:t>
            </a:r>
            <a:r>
              <a:rPr lang="en-US" sz="1200" i="1" dirty="0"/>
              <a:t>of the city and region. 	</a:t>
            </a:r>
          </a:p>
          <a:p>
            <a:pPr>
              <a:buNone/>
            </a:pPr>
            <a:endParaRPr lang="en-US" sz="1200" i="1" dirty="0"/>
          </a:p>
          <a:p>
            <a:pPr>
              <a:buNone/>
            </a:pPr>
            <a:r>
              <a:rPr lang="en-US" sz="1200" i="1" dirty="0"/>
              <a:t>The sun sets late at night, the city’s cafes are open past dark, and the lakes are only a short distance from the university.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AABF71-3996-4541-8EBB-62F9CB63125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42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AABF71-3996-4541-8EBB-62F9CB63125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854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AABF71-3996-4541-8EBB-62F9CB63125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913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German </a:t>
            </a:r>
            <a:r>
              <a:rPr lang="de-DE" sz="1200" dirty="0" err="1"/>
              <a:t>universities</a:t>
            </a:r>
            <a:r>
              <a:rPr lang="de-DE" sz="1200" dirty="0"/>
              <a:t> </a:t>
            </a:r>
            <a:r>
              <a:rPr lang="de-DE" sz="1200" dirty="0" err="1"/>
              <a:t>are</a:t>
            </a:r>
            <a:r>
              <a:rPr lang="de-DE" sz="1200" dirty="0"/>
              <a:t> </a:t>
            </a:r>
            <a:r>
              <a:rPr lang="de-DE" sz="1200" dirty="0" err="1"/>
              <a:t>heavily</a:t>
            </a:r>
            <a:r>
              <a:rPr lang="de-DE" sz="1200" dirty="0"/>
              <a:t> </a:t>
            </a:r>
            <a:r>
              <a:rPr lang="de-DE" sz="1200" dirty="0" err="1"/>
              <a:t>subsidized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government</a:t>
            </a:r>
            <a:r>
              <a:rPr lang="de-DE" sz="1200" dirty="0"/>
              <a:t>, </a:t>
            </a:r>
            <a:r>
              <a:rPr lang="de-DE" sz="1200" dirty="0" err="1"/>
              <a:t>enabling</a:t>
            </a:r>
            <a:r>
              <a:rPr lang="de-DE" sz="1200" dirty="0"/>
              <a:t> </a:t>
            </a:r>
            <a:r>
              <a:rPr lang="de-DE" sz="1200" dirty="0" err="1"/>
              <a:t>students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live </a:t>
            </a:r>
            <a:r>
              <a:rPr lang="de-DE" sz="1200" dirty="0" err="1"/>
              <a:t>comfortably</a:t>
            </a:r>
            <a:r>
              <a:rPr lang="de-DE" sz="1200" dirty="0"/>
              <a:t> </a:t>
            </a:r>
            <a:r>
              <a:rPr lang="de-DE" sz="1200" dirty="0" err="1"/>
              <a:t>yet</a:t>
            </a:r>
            <a:r>
              <a:rPr lang="de-DE" sz="1200" dirty="0"/>
              <a:t> </a:t>
            </a:r>
            <a:r>
              <a:rPr lang="de-DE" sz="1200" dirty="0" err="1"/>
              <a:t>affordably</a:t>
            </a:r>
            <a:r>
              <a:rPr lang="de-DE" sz="1200" dirty="0"/>
              <a:t>. A private </a:t>
            </a:r>
            <a:r>
              <a:rPr lang="de-DE" sz="1200" dirty="0" err="1"/>
              <a:t>room</a:t>
            </a:r>
            <a:r>
              <a:rPr lang="de-DE" sz="1200" dirty="0"/>
              <a:t> in </a:t>
            </a:r>
            <a:r>
              <a:rPr lang="de-DE" sz="1200" dirty="0" err="1"/>
              <a:t>student</a:t>
            </a:r>
            <a:r>
              <a:rPr lang="de-DE" sz="1200" dirty="0"/>
              <a:t> </a:t>
            </a:r>
            <a:r>
              <a:rPr lang="de-DE" sz="1200" dirty="0" err="1"/>
              <a:t>housing</a:t>
            </a:r>
            <a:r>
              <a:rPr lang="de-DE" sz="1200" dirty="0"/>
              <a:t>,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example</a:t>
            </a:r>
            <a:r>
              <a:rPr lang="de-DE" sz="1200" dirty="0"/>
              <a:t>, </a:t>
            </a:r>
            <a:r>
              <a:rPr lang="de-DE" sz="1200" dirty="0" err="1"/>
              <a:t>costs</a:t>
            </a:r>
            <a:r>
              <a:rPr lang="de-DE" sz="1200" dirty="0"/>
              <a:t> </a:t>
            </a:r>
            <a:r>
              <a:rPr lang="de-DE" sz="1200" dirty="0" err="1"/>
              <a:t>between</a:t>
            </a:r>
            <a:r>
              <a:rPr lang="de-DE" sz="1200" dirty="0"/>
              <a:t> €180 </a:t>
            </a:r>
            <a:r>
              <a:rPr lang="de-DE" sz="1200" dirty="0" err="1"/>
              <a:t>and</a:t>
            </a:r>
            <a:r>
              <a:rPr lang="de-DE" sz="1200" dirty="0"/>
              <a:t> €230 </a:t>
            </a:r>
            <a:r>
              <a:rPr lang="de-DE" sz="1200" dirty="0" err="1"/>
              <a:t>month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a warm </a:t>
            </a:r>
            <a:r>
              <a:rPr lang="de-DE" sz="1200" dirty="0" err="1"/>
              <a:t>meal</a:t>
            </a:r>
            <a:r>
              <a:rPr lang="de-DE" sz="1200" dirty="0"/>
              <a:t> at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cafeteria</a:t>
            </a:r>
            <a:r>
              <a:rPr lang="de-DE" sz="1200" dirty="0"/>
              <a:t> </a:t>
            </a:r>
            <a:r>
              <a:rPr lang="de-DE" sz="1200" dirty="0" err="1"/>
              <a:t>costs</a:t>
            </a:r>
            <a:r>
              <a:rPr lang="de-DE" sz="1200" dirty="0"/>
              <a:t> </a:t>
            </a:r>
            <a:r>
              <a:rPr lang="de-DE" sz="1200" dirty="0" err="1"/>
              <a:t>between</a:t>
            </a:r>
            <a:r>
              <a:rPr lang="de-DE" sz="1200" dirty="0"/>
              <a:t> €2.00 </a:t>
            </a:r>
            <a:r>
              <a:rPr lang="de-DE" sz="1200" dirty="0" err="1"/>
              <a:t>and</a:t>
            </a:r>
            <a:r>
              <a:rPr lang="de-DE" sz="1200" dirty="0"/>
              <a:t> €3.50.</a:t>
            </a:r>
          </a:p>
          <a:p>
            <a:r>
              <a:rPr lang="de-DE" sz="1200" dirty="0" err="1"/>
              <a:t>What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more</a:t>
            </a:r>
            <a:r>
              <a:rPr lang="de-DE" sz="1200" dirty="0"/>
              <a:t>, </a:t>
            </a:r>
            <a:r>
              <a:rPr lang="de-DE" sz="1200" dirty="0" err="1"/>
              <a:t>transportation</a:t>
            </a:r>
            <a:r>
              <a:rPr lang="de-DE" sz="1200" dirty="0"/>
              <a:t> via </a:t>
            </a:r>
            <a:r>
              <a:rPr lang="de-DE" sz="1200" dirty="0" err="1"/>
              <a:t>train</a:t>
            </a:r>
            <a:r>
              <a:rPr lang="de-DE" sz="1200" dirty="0"/>
              <a:t>, </a:t>
            </a:r>
            <a:r>
              <a:rPr lang="de-DE" sz="1200" dirty="0" err="1"/>
              <a:t>bus</a:t>
            </a:r>
            <a:r>
              <a:rPr lang="de-DE" sz="1200" dirty="0"/>
              <a:t>, </a:t>
            </a:r>
            <a:r>
              <a:rPr lang="de-DE" sz="1200" dirty="0" err="1"/>
              <a:t>tram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subway</a:t>
            </a:r>
            <a:r>
              <a:rPr lang="de-DE" sz="1200" dirty="0"/>
              <a:t> </a:t>
            </a:r>
            <a:r>
              <a:rPr lang="de-DE" sz="1200" dirty="0" err="1"/>
              <a:t>within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region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included</a:t>
            </a:r>
            <a:r>
              <a:rPr lang="de-DE" sz="1200" dirty="0"/>
              <a:t> in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semester</a:t>
            </a:r>
            <a:r>
              <a:rPr lang="de-DE" sz="1200" dirty="0"/>
              <a:t> </a:t>
            </a:r>
            <a:r>
              <a:rPr lang="de-DE" sz="1200" dirty="0" err="1"/>
              <a:t>fees</a:t>
            </a:r>
            <a:r>
              <a:rPr lang="de-DE" sz="1200" dirty="0"/>
              <a:t> (</a:t>
            </a:r>
            <a:r>
              <a:rPr lang="de-DE" sz="1200" dirty="0" err="1"/>
              <a:t>approx</a:t>
            </a:r>
            <a:r>
              <a:rPr lang="de-DE" sz="1200" dirty="0"/>
              <a:t>. </a:t>
            </a:r>
            <a:r>
              <a:rPr lang="de-DE" sz="1200"/>
              <a:t>€ 300/</a:t>
            </a:r>
            <a:r>
              <a:rPr lang="de-DE" sz="1200" dirty="0" err="1"/>
              <a:t>semester</a:t>
            </a:r>
            <a:r>
              <a:rPr lang="de-DE" sz="1200" dirty="0"/>
              <a:t>).</a:t>
            </a:r>
          </a:p>
          <a:p>
            <a:r>
              <a:rPr lang="de-DE" sz="1200" dirty="0" err="1"/>
              <a:t>Many</a:t>
            </a:r>
            <a:r>
              <a:rPr lang="de-DE" sz="1200" dirty="0"/>
              <a:t> </a:t>
            </a:r>
            <a:r>
              <a:rPr lang="de-DE" sz="1200" dirty="0" err="1"/>
              <a:t>museums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cinemas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well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some</a:t>
            </a:r>
            <a:r>
              <a:rPr lang="de-DE" sz="1200" dirty="0"/>
              <a:t> </a:t>
            </a:r>
            <a:r>
              <a:rPr lang="de-DE" sz="1200" dirty="0" err="1"/>
              <a:t>bars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restaurants</a:t>
            </a:r>
            <a:r>
              <a:rPr lang="de-DE" sz="1200" dirty="0"/>
              <a:t> </a:t>
            </a:r>
            <a:r>
              <a:rPr lang="de-DE" sz="1200" dirty="0" err="1"/>
              <a:t>offer</a:t>
            </a:r>
            <a:r>
              <a:rPr lang="de-DE" sz="1200" dirty="0"/>
              <a:t> </a:t>
            </a:r>
            <a:r>
              <a:rPr lang="de-DE" sz="1200" dirty="0" err="1"/>
              <a:t>student</a:t>
            </a:r>
            <a:r>
              <a:rPr lang="de-DE" sz="1200" dirty="0"/>
              <a:t> </a:t>
            </a:r>
            <a:r>
              <a:rPr lang="de-DE" sz="1200" dirty="0" err="1"/>
              <a:t>discounts</a:t>
            </a:r>
            <a:r>
              <a:rPr lang="de-DE" sz="1200" dirty="0"/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AABF71-3996-4541-8EBB-62F9CB63125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49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79388" y="4478338"/>
            <a:ext cx="6554787" cy="2200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6" name="Grafik 8" descr="Bild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9388"/>
            <a:ext cx="8785225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6915600" y="4478399"/>
            <a:ext cx="2048400" cy="219960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360000" y="4860000"/>
            <a:ext cx="5969000" cy="900000"/>
          </a:xfrm>
          <a:ln>
            <a:noFill/>
          </a:ln>
        </p:spPr>
        <p:txBody>
          <a:bodyPr lIns="0" t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 charset="0"/>
              <a:buNone/>
              <a:tabLst/>
              <a:defRPr sz="3200" b="1" i="1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360000" y="5940000"/>
            <a:ext cx="5969000" cy="360000"/>
          </a:xfrm>
          <a:ln>
            <a:noFill/>
          </a:ln>
        </p:spPr>
        <p:txBody>
          <a:bodyPr lIns="0" tIns="0" bIns="0"/>
          <a:lstStyle>
            <a:lvl1pPr>
              <a:defRPr sz="1800" b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6840000" cy="86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5040000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b="0">
                <a:solidFill>
                  <a:schemeClr val="tx1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0" y="1224000"/>
            <a:ext cx="3184727" cy="5040000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46000" y="1224000"/>
            <a:ext cx="5418000" cy="5040000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77800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4320000"/>
          </a:xfrm>
        </p:spPr>
        <p:txBody>
          <a:bodyPr/>
          <a:lstStyle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="0">
                <a:solidFill>
                  <a:srgbClr val="000000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239000" y="5791200"/>
            <a:ext cx="1735138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0" y="1224000"/>
            <a:ext cx="3184727" cy="4412675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56800" y="1224000"/>
            <a:ext cx="5418000" cy="4412675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77800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239000" y="5791200"/>
            <a:ext cx="1735138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 descr="Bild2.jpg"/>
          <p:cNvPicPr preferRelativeResize="0"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9388"/>
            <a:ext cx="8785225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8" descr="Logo+Claim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61150" y="474663"/>
            <a:ext cx="229711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330201" y="2520000"/>
            <a:ext cx="8489949" cy="2032000"/>
          </a:xfrm>
          <a:ln>
            <a:noFill/>
          </a:ln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8" descr="header_master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79388"/>
            <a:ext cx="87852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79388" y="1223963"/>
            <a:ext cx="8783637" cy="5040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1"/>
            <a:r>
              <a:rPr lang="de-DE"/>
              <a:t>Dritte Ebene</a:t>
            </a:r>
          </a:p>
          <a:p>
            <a:pPr lvl="2"/>
            <a:r>
              <a:rPr 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4C93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1125" y="6491288"/>
            <a:ext cx="1423988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www.uni-due.de</a:t>
            </a:r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179388" y="179388"/>
            <a:ext cx="68405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Hier steht der Titel der Seite</a:t>
            </a:r>
          </a:p>
        </p:txBody>
      </p:sp>
      <p:pic>
        <p:nvPicPr>
          <p:cNvPr id="1031" name="Bild 11" descr="Logo+Claim_RGB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362825" y="341313"/>
            <a:ext cx="16033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•"/>
        <a:defRPr sz="2800" b="1" kern="1200">
          <a:solidFill>
            <a:srgbClr val="004C93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00"/>
          </a:solidFill>
          <a:latin typeface="Arial"/>
          <a:ea typeface="ヒラギノ角ゴ Pro W3" charset="-128"/>
          <a:cs typeface="Arial"/>
        </a:defRPr>
      </a:lvl2pPr>
      <a:lvl3pPr marL="1143000" indent="-9652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Lucida Grande" charset="0"/>
        <a:buChar char="▪"/>
        <a:defRPr sz="1600"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jp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79388" y="4478338"/>
            <a:ext cx="8783637" cy="2200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195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360362" y="4859338"/>
            <a:ext cx="8364537" cy="900112"/>
          </a:xfrm>
        </p:spPr>
        <p:txBody>
          <a:bodyPr/>
          <a:lstStyle/>
          <a:p>
            <a:r>
              <a:rPr lang="de-DE" dirty="0"/>
              <a:t>Global </a:t>
            </a:r>
            <a:r>
              <a:rPr lang="de-DE" dirty="0" err="1"/>
              <a:t>and</a:t>
            </a:r>
            <a:r>
              <a:rPr lang="de-DE" dirty="0"/>
              <a:t> Transnational </a:t>
            </a:r>
            <a:r>
              <a:rPr lang="de-DE" dirty="0" err="1"/>
              <a:t>Sociology</a:t>
            </a:r>
            <a:r>
              <a:rPr lang="de-DE" dirty="0"/>
              <a:t> Summer School</a:t>
            </a:r>
            <a:endParaRPr lang="de-DE" sz="2400" dirty="0"/>
          </a:p>
          <a:p>
            <a:endParaRPr lang="de-DE" dirty="0">
              <a:latin typeface="Arial" charset="0"/>
              <a:cs typeface="Arial" charset="0"/>
            </a:endParaRPr>
          </a:p>
          <a:p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8196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363" y="5940425"/>
            <a:ext cx="5969000" cy="3603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i="1" dirty="0">
                <a:latin typeface="Arial" charset="0"/>
                <a:cs typeface="Arial" charset="0"/>
              </a:rPr>
              <a:t>June 13 – </a:t>
            </a:r>
            <a:r>
              <a:rPr lang="de-DE" i="1" dirty="0" err="1">
                <a:latin typeface="Arial" charset="0"/>
                <a:cs typeface="Arial" charset="0"/>
              </a:rPr>
              <a:t>July</a:t>
            </a:r>
            <a:r>
              <a:rPr lang="de-DE" i="1" dirty="0">
                <a:latin typeface="Arial" charset="0"/>
                <a:cs typeface="Arial" charset="0"/>
              </a:rPr>
              <a:t> 7, 2022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179388" y="179388"/>
            <a:ext cx="6840537" cy="865187"/>
          </a:xfrm>
        </p:spPr>
        <p:txBody>
          <a:bodyPr/>
          <a:lstStyle/>
          <a:p>
            <a:r>
              <a:rPr lang="de-DE" dirty="0"/>
              <a:t>Global and Transnational </a:t>
            </a:r>
            <a:r>
              <a:rPr lang="de-DE" dirty="0" err="1"/>
              <a:t>Sociology</a:t>
            </a:r>
            <a:r>
              <a:rPr lang="de-DE" dirty="0"/>
              <a:t> Summer School</a:t>
            </a:r>
            <a:br>
              <a:rPr lang="de-DE" sz="1600" dirty="0"/>
            </a:br>
            <a:r>
              <a:rPr lang="de-DE" dirty="0"/>
              <a:t>June 13 – June 23, 2022,</a:t>
            </a:r>
            <a:r>
              <a:rPr lang="de-DE" dirty="0">
                <a:latin typeface="Arial" charset="0"/>
                <a:cs typeface="Arial" charset="0"/>
              </a:rPr>
              <a:t> Part I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179388" y="1223963"/>
            <a:ext cx="8785225" cy="5040312"/>
          </a:xfrm>
          <a:solidFill>
            <a:srgbClr val="EFE4BF"/>
          </a:solidFill>
          <a:ln>
            <a:noFill/>
          </a:ln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de-DE" sz="1800" dirty="0" err="1"/>
              <a:t>Social</a:t>
            </a:r>
            <a:r>
              <a:rPr lang="de-DE" sz="1800" dirty="0"/>
              <a:t> </a:t>
            </a:r>
            <a:r>
              <a:rPr lang="de-DE" sz="1800" dirty="0" err="1"/>
              <a:t>Medias</a:t>
            </a:r>
            <a:r>
              <a:rPr lang="de-DE" sz="1800" dirty="0"/>
              <a:t> and Global Societies</a:t>
            </a:r>
          </a:p>
          <a:p>
            <a:pPr>
              <a:spcBef>
                <a:spcPts val="0"/>
              </a:spcBef>
              <a:buNone/>
            </a:pPr>
            <a:r>
              <a:rPr lang="de-DE" sz="1800" dirty="0"/>
              <a:t>	</a:t>
            </a:r>
            <a:r>
              <a:rPr lang="de-DE" sz="1600" dirty="0"/>
              <a:t>Prof. James Joseph Dean (Sonoma University)</a:t>
            </a:r>
          </a:p>
          <a:p>
            <a:pPr>
              <a:spcBef>
                <a:spcPts val="0"/>
              </a:spcBef>
              <a:buNone/>
            </a:pPr>
            <a:endParaRPr lang="de-DE" sz="1600" dirty="0"/>
          </a:p>
          <a:p>
            <a:pPr>
              <a:spcBef>
                <a:spcPts val="0"/>
              </a:spcBef>
              <a:buNone/>
            </a:pPr>
            <a:endParaRPr lang="de-DE" sz="1800" dirty="0"/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Social inequality from national, transnational and global perspectives</a:t>
            </a:r>
            <a:r>
              <a:rPr lang="de-DE" sz="1800" dirty="0"/>
              <a:t>*</a:t>
            </a:r>
          </a:p>
          <a:p>
            <a:pPr>
              <a:spcBef>
                <a:spcPts val="0"/>
              </a:spcBef>
              <a:buNone/>
            </a:pPr>
            <a:r>
              <a:rPr lang="de-DE" sz="1800" dirty="0"/>
              <a:t>	</a:t>
            </a:r>
            <a:r>
              <a:rPr lang="de-DE" sz="1600" dirty="0"/>
              <a:t>Prof. Jenny Preunkert (University </a:t>
            </a:r>
            <a:r>
              <a:rPr lang="de-DE" sz="1600" dirty="0" err="1"/>
              <a:t>of</a:t>
            </a:r>
            <a:r>
              <a:rPr lang="de-DE" sz="1600" dirty="0"/>
              <a:t> Duisburg-Essen) and Dr. Brian Conway (</a:t>
            </a:r>
            <a:r>
              <a:rPr lang="de-DE" sz="1600" dirty="0" err="1"/>
              <a:t>Maynooth</a:t>
            </a:r>
            <a:r>
              <a:rPr lang="de-DE" sz="1600" dirty="0"/>
              <a:t> University)</a:t>
            </a:r>
          </a:p>
          <a:p>
            <a:pPr>
              <a:spcBef>
                <a:spcPts val="0"/>
              </a:spcBef>
              <a:buNone/>
            </a:pPr>
            <a:endParaRPr lang="de-DE" sz="1600" dirty="0"/>
          </a:p>
          <a:p>
            <a:pPr>
              <a:spcAft>
                <a:spcPts val="0"/>
              </a:spcAft>
              <a:buNone/>
            </a:pPr>
            <a:r>
              <a:rPr lang="en-US" sz="1600" dirty="0"/>
              <a:t>*</a:t>
            </a:r>
            <a:r>
              <a:rPr lang="en-US" sz="1400" dirty="0"/>
              <a:t> </a:t>
            </a:r>
            <a:r>
              <a:rPr lang="en-GB" sz="1400" i="1" dirty="0"/>
              <a:t>PLEASE NOTE: This class is a blended learning seminar. Remote sessions</a:t>
            </a:r>
            <a:r>
              <a:rPr lang="en-US" sz="1400" i="1" dirty="0"/>
              <a:t> will be in May and June 2022 (on </a:t>
            </a:r>
            <a:r>
              <a:rPr lang="en-US" sz="1400" i="1"/>
              <a:t>three Thursdays, </a:t>
            </a:r>
            <a:r>
              <a:rPr lang="en-US" sz="1400" i="1" dirty="0"/>
              <a:t>10 am </a:t>
            </a:r>
            <a:r>
              <a:rPr lang="en-US" sz="1400" i="1"/>
              <a:t>– 2 </a:t>
            </a:r>
            <a:r>
              <a:rPr lang="en-US" sz="1400" i="1" dirty="0"/>
              <a:t>pm CET), in-class teaching will be in Duisburg from June 20 – June 24, 2022). </a:t>
            </a:r>
            <a:endParaRPr lang="de-DE" sz="1400" dirty="0"/>
          </a:p>
          <a:p>
            <a:pPr>
              <a:spcAft>
                <a:spcPts val="0"/>
              </a:spcAft>
              <a:buNone/>
            </a:pPr>
            <a:r>
              <a:rPr lang="en-US" sz="1600" dirty="0"/>
              <a:t>													</a:t>
            </a:r>
            <a:endParaRPr lang="en-US" sz="1800" i="1" dirty="0"/>
          </a:p>
          <a:p>
            <a:pPr>
              <a:spcAft>
                <a:spcPts val="0"/>
              </a:spcAft>
              <a:buNone/>
            </a:pPr>
            <a:r>
              <a:rPr lang="en-US" sz="1800" i="1" dirty="0"/>
              <a:t>		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					</a:t>
            </a:r>
            <a:endParaRPr lang="de-DE" sz="1800" i="1" dirty="0"/>
          </a:p>
          <a:p>
            <a:pPr>
              <a:buNone/>
            </a:pPr>
            <a:endParaRPr lang="de-DE" sz="1600" dirty="0"/>
          </a:p>
          <a:p>
            <a:pPr algn="ctr">
              <a:buNone/>
            </a:pPr>
            <a:endParaRPr lang="en-US" sz="1400" i="1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179388" y="179388"/>
            <a:ext cx="6840537" cy="865187"/>
          </a:xfrm>
        </p:spPr>
        <p:txBody>
          <a:bodyPr/>
          <a:lstStyle/>
          <a:p>
            <a:r>
              <a:rPr lang="de-DE" dirty="0"/>
              <a:t>Global and Transnational </a:t>
            </a:r>
            <a:r>
              <a:rPr lang="de-DE" dirty="0" err="1"/>
              <a:t>Sociology</a:t>
            </a:r>
            <a:r>
              <a:rPr lang="de-DE" dirty="0"/>
              <a:t> Summer School</a:t>
            </a:r>
            <a:br>
              <a:rPr lang="de-DE" sz="1600" dirty="0"/>
            </a:br>
            <a:r>
              <a:rPr lang="de-DE" dirty="0"/>
              <a:t>June 27 – </a:t>
            </a:r>
            <a:r>
              <a:rPr lang="de-DE" dirty="0" err="1"/>
              <a:t>July</a:t>
            </a:r>
            <a:r>
              <a:rPr lang="de-DE" dirty="0"/>
              <a:t> 7, 2022, Part 2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179388" y="1223963"/>
            <a:ext cx="8785225" cy="5040312"/>
          </a:xfrm>
          <a:solidFill>
            <a:srgbClr val="EFE4BF"/>
          </a:solidFill>
          <a:ln>
            <a:noFill/>
          </a:ln>
        </p:spPr>
        <p:txBody>
          <a:bodyPr/>
          <a:lstStyle/>
          <a:p>
            <a:pPr>
              <a:buNone/>
            </a:pPr>
            <a:r>
              <a:rPr lang="de-DE" sz="1800" dirty="0"/>
              <a:t>Borders, </a:t>
            </a:r>
            <a:r>
              <a:rPr lang="de-DE" sz="1800" dirty="0" err="1"/>
              <a:t>Borderlands</a:t>
            </a:r>
            <a:r>
              <a:rPr lang="de-DE" sz="1800" dirty="0"/>
              <a:t>, Limits, Frontiers: Native Knowledge in Brazil and </a:t>
            </a:r>
            <a:r>
              <a:rPr lang="de-DE" sz="1800" dirty="0" err="1"/>
              <a:t>Latin</a:t>
            </a:r>
            <a:r>
              <a:rPr lang="de-DE" sz="1800" dirty="0"/>
              <a:t> </a:t>
            </a:r>
            <a:r>
              <a:rPr lang="de-DE" sz="1800" dirty="0" err="1"/>
              <a:t>America</a:t>
            </a:r>
            <a:endParaRPr lang="de-DE" sz="1800" dirty="0"/>
          </a:p>
          <a:p>
            <a:pPr>
              <a:spcBef>
                <a:spcPts val="0"/>
              </a:spcBef>
              <a:buNone/>
            </a:pPr>
            <a:r>
              <a:rPr lang="de-DE" sz="1800" dirty="0"/>
              <a:t>	</a:t>
            </a:r>
            <a:r>
              <a:rPr lang="de-DE" sz="1600" dirty="0"/>
              <a:t>Prof. Pedro Mandagará Ribeiro (</a:t>
            </a:r>
            <a:r>
              <a:rPr lang="de-DE" sz="1600" dirty="0" err="1"/>
              <a:t>Universidade</a:t>
            </a:r>
            <a:r>
              <a:rPr lang="de-DE" sz="1600" dirty="0"/>
              <a:t> de Brasília)</a:t>
            </a:r>
          </a:p>
          <a:p>
            <a:pPr>
              <a:spcBef>
                <a:spcPts val="0"/>
              </a:spcBef>
              <a:buNone/>
            </a:pPr>
            <a:endParaRPr lang="de-DE" sz="1800" dirty="0"/>
          </a:p>
          <a:p>
            <a:pPr>
              <a:spcBef>
                <a:spcPts val="0"/>
              </a:spcBef>
              <a:buNone/>
            </a:pPr>
            <a:r>
              <a:rPr lang="de-DE" sz="1800" dirty="0"/>
              <a:t>Contemporary </a:t>
            </a:r>
            <a:r>
              <a:rPr lang="de-DE" sz="1800" dirty="0" err="1"/>
              <a:t>Social</a:t>
            </a:r>
            <a:r>
              <a:rPr lang="de-DE" sz="1800" dirty="0"/>
              <a:t> </a:t>
            </a:r>
            <a:r>
              <a:rPr lang="de-DE" sz="1800" dirty="0" err="1"/>
              <a:t>Movements</a:t>
            </a:r>
            <a:endParaRPr lang="de-DE" sz="1800" dirty="0"/>
          </a:p>
          <a:p>
            <a:pPr>
              <a:spcBef>
                <a:spcPts val="0"/>
              </a:spcBef>
              <a:buNone/>
            </a:pPr>
            <a:r>
              <a:rPr lang="de-DE" sz="1600" dirty="0"/>
              <a:t>	Prof. Dario Azzellini (Cornell University)</a:t>
            </a:r>
          </a:p>
          <a:p>
            <a:pPr>
              <a:buNone/>
            </a:pPr>
            <a:endParaRPr lang="de-DE" sz="16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77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links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rgbClr val="EEE4BF"/>
          </a:solidFill>
        </p:spPr>
        <p:txBody>
          <a:bodyPr/>
          <a:lstStyle/>
          <a:p>
            <a:endParaRPr lang="de-DE" dirty="0">
              <a:solidFill>
                <a:schemeClr val="tx2"/>
              </a:solidFill>
            </a:endParaRPr>
          </a:p>
          <a:p>
            <a:r>
              <a:rPr lang="de-DE" sz="2400" dirty="0" err="1"/>
              <a:t>Application</a:t>
            </a:r>
            <a:r>
              <a:rPr lang="de-DE" sz="2400" dirty="0"/>
              <a:t> </a:t>
            </a:r>
            <a:r>
              <a:rPr lang="de-DE" sz="2400" dirty="0" err="1"/>
              <a:t>deadline</a:t>
            </a:r>
            <a:r>
              <a:rPr lang="de-DE" sz="2400" dirty="0"/>
              <a:t>: March 31, 2022</a:t>
            </a:r>
            <a:endParaRPr lang="de-DE" sz="2400" dirty="0">
              <a:solidFill>
                <a:schemeClr val="tx2"/>
              </a:solidFill>
            </a:endParaRPr>
          </a:p>
          <a:p>
            <a:r>
              <a:rPr lang="de-DE" sz="2400" dirty="0" err="1">
                <a:solidFill>
                  <a:schemeClr val="tx2"/>
                </a:solidFill>
              </a:rPr>
              <a:t>For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more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complete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information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about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the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courses</a:t>
            </a:r>
            <a:r>
              <a:rPr lang="de-DE" sz="2400" dirty="0">
                <a:solidFill>
                  <a:schemeClr val="tx2"/>
                </a:solidFill>
              </a:rPr>
              <a:t> on </a:t>
            </a:r>
            <a:r>
              <a:rPr lang="de-DE" sz="2400" dirty="0" err="1">
                <a:solidFill>
                  <a:schemeClr val="tx2"/>
                </a:solidFill>
              </a:rPr>
              <a:t>offer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and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the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people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who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teach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them</a:t>
            </a:r>
            <a:r>
              <a:rPr lang="de-DE" sz="2400" dirty="0">
                <a:solidFill>
                  <a:schemeClr val="tx2"/>
                </a:solidFill>
              </a:rPr>
              <a:t>, </a:t>
            </a:r>
            <a:r>
              <a:rPr lang="de-DE" sz="2400" dirty="0" err="1">
                <a:solidFill>
                  <a:schemeClr val="tx2"/>
                </a:solidFill>
              </a:rPr>
              <a:t>please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visit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our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website</a:t>
            </a:r>
            <a:r>
              <a:rPr lang="de-DE" sz="2400" dirty="0">
                <a:solidFill>
                  <a:schemeClr val="tx2"/>
                </a:solidFill>
              </a:rPr>
              <a:t>: </a:t>
            </a:r>
            <a:r>
              <a:rPr lang="de-DE" sz="2400" i="1" dirty="0">
                <a:solidFill>
                  <a:schemeClr val="tx2"/>
                </a:solidFill>
              </a:rPr>
              <a:t>https://www.uni-due.de/soziologie /</a:t>
            </a:r>
            <a:r>
              <a:rPr lang="de-DE" sz="2400" i="1" dirty="0" err="1">
                <a:solidFill>
                  <a:schemeClr val="tx2"/>
                </a:solidFill>
              </a:rPr>
              <a:t>internationales_baplus.php</a:t>
            </a:r>
            <a:endParaRPr lang="de-DE" sz="24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3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Interested</a:t>
            </a:r>
            <a:r>
              <a:rPr lang="de-DE" dirty="0"/>
              <a:t> in </a:t>
            </a:r>
            <a:r>
              <a:rPr lang="de-DE" dirty="0" err="1"/>
              <a:t>staying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semester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err="1"/>
              <a:t>You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also </a:t>
            </a:r>
            <a:r>
              <a:rPr lang="de-DE" sz="1600" dirty="0" err="1"/>
              <a:t>spend</a:t>
            </a:r>
            <a:r>
              <a:rPr lang="de-DE" sz="1600" dirty="0"/>
              <a:t> 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year</a:t>
            </a:r>
            <a:r>
              <a:rPr lang="de-DE" sz="1600" dirty="0"/>
              <a:t> at </a:t>
            </a:r>
            <a:r>
              <a:rPr lang="de-DE" sz="1600" dirty="0" err="1"/>
              <a:t>the</a:t>
            </a:r>
            <a:r>
              <a:rPr lang="de-DE" sz="1600" dirty="0"/>
              <a:t> University </a:t>
            </a:r>
            <a:r>
              <a:rPr lang="de-DE" sz="1600" dirty="0" err="1"/>
              <a:t>of</a:t>
            </a:r>
            <a:r>
              <a:rPr lang="de-DE" sz="1600" dirty="0"/>
              <a:t> Duisburg-Essen</a:t>
            </a:r>
          </a:p>
          <a:p>
            <a:r>
              <a:rPr lang="de-DE" sz="1600" dirty="0" err="1"/>
              <a:t>If</a:t>
            </a:r>
            <a:r>
              <a:rPr lang="de-DE" sz="1600" dirty="0"/>
              <a:t> </a:t>
            </a:r>
            <a:r>
              <a:rPr lang="de-DE" sz="1600" dirty="0" err="1"/>
              <a:t>you</a:t>
            </a:r>
            <a:r>
              <a:rPr lang="de-DE" sz="1600" dirty="0"/>
              <a:t> </a:t>
            </a:r>
            <a:r>
              <a:rPr lang="de-DE" sz="1600" dirty="0" err="1"/>
              <a:t>cannot</a:t>
            </a:r>
            <a:r>
              <a:rPr lang="de-DE" sz="1600" dirty="0"/>
              <a:t> </a:t>
            </a:r>
            <a:r>
              <a:rPr lang="de-DE" sz="1600" dirty="0" err="1"/>
              <a:t>speak</a:t>
            </a:r>
            <a:r>
              <a:rPr lang="de-DE" sz="1600" dirty="0"/>
              <a:t> </a:t>
            </a:r>
            <a:r>
              <a:rPr lang="de-DE" sz="1600" dirty="0" err="1"/>
              <a:t>any</a:t>
            </a:r>
            <a:r>
              <a:rPr lang="de-DE" sz="1600" dirty="0"/>
              <a:t> German, </a:t>
            </a:r>
            <a:r>
              <a:rPr lang="de-DE" sz="1600" dirty="0" err="1"/>
              <a:t>you</a:t>
            </a:r>
            <a:r>
              <a:rPr lang="de-DE" sz="1600" dirty="0"/>
              <a:t> will still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able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find </a:t>
            </a:r>
            <a:r>
              <a:rPr lang="de-DE" sz="1600" dirty="0" err="1"/>
              <a:t>enough</a:t>
            </a:r>
            <a:r>
              <a:rPr lang="de-DE" sz="1600" dirty="0"/>
              <a:t> </a:t>
            </a:r>
            <a:r>
              <a:rPr lang="de-DE" sz="1600" dirty="0" err="1"/>
              <a:t>classes</a:t>
            </a:r>
            <a:r>
              <a:rPr lang="de-DE" sz="1600" dirty="0"/>
              <a:t> </a:t>
            </a:r>
            <a:r>
              <a:rPr lang="de-DE" sz="1600" dirty="0" err="1"/>
              <a:t>taught</a:t>
            </a:r>
            <a:r>
              <a:rPr lang="de-DE" sz="1600" dirty="0"/>
              <a:t> in English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fill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</a:t>
            </a:r>
            <a:r>
              <a:rPr lang="de-DE" sz="1600" dirty="0" err="1"/>
              <a:t>schedule</a:t>
            </a:r>
            <a:r>
              <a:rPr lang="de-DE" sz="1600" dirty="0"/>
              <a:t>. </a:t>
            </a:r>
            <a:r>
              <a:rPr lang="de-DE" sz="1600" dirty="0" err="1"/>
              <a:t>If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German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decent</a:t>
            </a:r>
            <a:r>
              <a:rPr lang="de-DE" sz="1600" dirty="0"/>
              <a:t>, </a:t>
            </a:r>
            <a:r>
              <a:rPr lang="de-DE" sz="1600" dirty="0" err="1"/>
              <a:t>you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choose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 </a:t>
            </a:r>
            <a:r>
              <a:rPr lang="de-DE" sz="1600" dirty="0" err="1"/>
              <a:t>over</a:t>
            </a:r>
            <a:r>
              <a:rPr lang="de-DE" sz="1600" dirty="0"/>
              <a:t> 3.000 </a:t>
            </a:r>
            <a:r>
              <a:rPr lang="de-DE" sz="1600" dirty="0" err="1"/>
              <a:t>courses</a:t>
            </a:r>
            <a:r>
              <a:rPr lang="de-DE" sz="1600" dirty="0"/>
              <a:t>.</a:t>
            </a:r>
          </a:p>
          <a:p>
            <a:r>
              <a:rPr lang="de-DE" sz="1600" dirty="0" err="1"/>
              <a:t>Students</a:t>
            </a:r>
            <a:r>
              <a:rPr lang="de-DE" sz="1600" dirty="0"/>
              <a:t> at UDE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eligible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enroll</a:t>
            </a:r>
            <a:r>
              <a:rPr lang="de-DE" sz="1600" dirty="0"/>
              <a:t> at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following</a:t>
            </a:r>
            <a:r>
              <a:rPr lang="de-DE" sz="1600" dirty="0"/>
              <a:t> </a:t>
            </a:r>
            <a:r>
              <a:rPr lang="de-DE" sz="1600" dirty="0" err="1"/>
              <a:t>universities</a:t>
            </a:r>
            <a:r>
              <a:rPr lang="de-DE" sz="1600" dirty="0"/>
              <a:t>, </a:t>
            </a:r>
            <a:r>
              <a:rPr lang="de-DE" sz="1600" dirty="0" err="1"/>
              <a:t>further</a:t>
            </a:r>
            <a:r>
              <a:rPr lang="de-DE" sz="1600" dirty="0"/>
              <a:t> </a:t>
            </a:r>
            <a:r>
              <a:rPr lang="de-DE" sz="1600" dirty="0" err="1"/>
              <a:t>increasing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courses</a:t>
            </a:r>
            <a:r>
              <a:rPr lang="de-DE" sz="1600" dirty="0"/>
              <a:t> on </a:t>
            </a:r>
            <a:r>
              <a:rPr lang="de-DE" sz="1600" dirty="0" err="1"/>
              <a:t>offer</a:t>
            </a:r>
            <a:r>
              <a:rPr lang="de-DE" sz="1600" dirty="0"/>
              <a:t>: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424434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965480"/>
            <a:ext cx="5353529" cy="11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08" y="3496271"/>
            <a:ext cx="2477452" cy="117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42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Student Life in Duisburg/Essen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/>
              <a:t>Life in Duisburg = cool, </a:t>
            </a:r>
            <a:r>
              <a:rPr lang="de-DE" sz="1600" dirty="0" err="1"/>
              <a:t>cultural</a:t>
            </a:r>
            <a:r>
              <a:rPr lang="de-DE" sz="1600" dirty="0"/>
              <a:t>, </a:t>
            </a:r>
            <a:r>
              <a:rPr lang="de-DE" sz="1600" dirty="0" err="1"/>
              <a:t>cosmopolitan</a:t>
            </a:r>
            <a:r>
              <a:rPr lang="de-DE" sz="1600" dirty="0"/>
              <a:t>, </a:t>
            </a:r>
            <a:r>
              <a:rPr lang="de-DE" sz="1600" dirty="0" err="1"/>
              <a:t>cheap</a:t>
            </a:r>
            <a:endParaRPr lang="de-DE" sz="1600" dirty="0"/>
          </a:p>
          <a:p>
            <a:r>
              <a:rPr lang="de-DE" sz="1600" dirty="0" err="1"/>
              <a:t>Rent</a:t>
            </a:r>
            <a:r>
              <a:rPr lang="de-DE" sz="1600" dirty="0"/>
              <a:t>/</a:t>
            </a:r>
            <a:r>
              <a:rPr lang="de-DE" sz="1600" dirty="0" err="1"/>
              <a:t>Housing</a:t>
            </a:r>
            <a:endParaRPr lang="de-DE" sz="1600" dirty="0"/>
          </a:p>
          <a:p>
            <a:r>
              <a:rPr lang="de-DE" sz="1600" dirty="0"/>
              <a:t>Transportation</a:t>
            </a:r>
          </a:p>
          <a:p>
            <a:r>
              <a:rPr lang="de-DE" sz="1600" dirty="0"/>
              <a:t>Cultural </a:t>
            </a:r>
            <a:r>
              <a:rPr lang="de-DE" sz="1600" dirty="0" err="1"/>
              <a:t>destinations</a:t>
            </a:r>
            <a:r>
              <a:rPr lang="de-DE" sz="1600" dirty="0"/>
              <a:t> (</a:t>
            </a:r>
            <a:r>
              <a:rPr lang="de-DE" sz="1600" dirty="0" err="1"/>
              <a:t>theatres</a:t>
            </a:r>
            <a:r>
              <a:rPr lang="de-DE" sz="1600" dirty="0"/>
              <a:t>, </a:t>
            </a:r>
            <a:r>
              <a:rPr lang="de-DE" sz="1600" dirty="0" err="1"/>
              <a:t>museums</a:t>
            </a:r>
            <a:r>
              <a:rPr lang="de-DE" sz="1600" dirty="0"/>
              <a:t>, </a:t>
            </a:r>
            <a:r>
              <a:rPr lang="de-DE" sz="1600" dirty="0" err="1"/>
              <a:t>cinemas</a:t>
            </a:r>
            <a:r>
              <a:rPr lang="de-DE" sz="1600" dirty="0"/>
              <a:t>, UNESCO World </a:t>
            </a:r>
            <a:r>
              <a:rPr lang="de-DE" sz="1600" dirty="0" err="1"/>
              <a:t>Heritage</a:t>
            </a:r>
            <a:r>
              <a:rPr lang="de-DE" sz="1600" dirty="0"/>
              <a:t> Site)</a:t>
            </a:r>
          </a:p>
          <a:p>
            <a:r>
              <a:rPr lang="de-DE" sz="1600" dirty="0"/>
              <a:t>Other </a:t>
            </a:r>
            <a:r>
              <a:rPr lang="de-DE" sz="1600" dirty="0" err="1"/>
              <a:t>cultural</a:t>
            </a:r>
            <a:r>
              <a:rPr lang="de-DE" sz="1600" dirty="0"/>
              <a:t> </a:t>
            </a:r>
            <a:r>
              <a:rPr lang="de-DE" sz="1600" dirty="0" err="1"/>
              <a:t>destinations</a:t>
            </a:r>
            <a:r>
              <a:rPr lang="de-DE" sz="1600" dirty="0"/>
              <a:t>… </a:t>
            </a:r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6" y="3432400"/>
            <a:ext cx="2858400" cy="213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73" y="3432400"/>
            <a:ext cx="1400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60" y="429006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99" y="2999012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39" y="4790123"/>
            <a:ext cx="2118921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224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360363" y="2738438"/>
            <a:ext cx="8637587" cy="19812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de-DE" dirty="0">
                <a:latin typeface="Arial" charset="0"/>
                <a:cs typeface="Arial" charset="0"/>
              </a:rPr>
              <a:t>Summer School Team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de-DE" dirty="0">
                <a:latin typeface="Arial" charset="0"/>
                <a:cs typeface="Arial" charset="0"/>
              </a:rPr>
              <a:t>Phone: +49 203 379 1343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de-DE" dirty="0">
                <a:latin typeface="Arial" charset="0"/>
                <a:cs typeface="Arial" charset="0"/>
              </a:rPr>
              <a:t>Email: soc-internat@uni-due.de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179388" y="179388"/>
            <a:ext cx="6840537" cy="865187"/>
          </a:xfrm>
        </p:spPr>
        <p:txBody>
          <a:bodyPr/>
          <a:lstStyle/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Duisburg - Essen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179388" y="1223963"/>
            <a:ext cx="8785225" cy="5040312"/>
          </a:xfrm>
          <a:solidFill>
            <a:srgbClr val="EFE4BF"/>
          </a:solidFill>
          <a:ln>
            <a:noFill/>
          </a:ln>
        </p:spPr>
        <p:txBody>
          <a:bodyPr/>
          <a:lstStyle/>
          <a:p>
            <a:pPr indent="0">
              <a:lnSpc>
                <a:spcPct val="150000"/>
              </a:lnSpc>
              <a:buNone/>
            </a:pPr>
            <a:r>
              <a:rPr lang="en-US" sz="1600" dirty="0"/>
              <a:t>The University of Duisburg-Essen is one of the largest universities in Germany with over 40.000 students enrolled, offering a broad academic spectrum with numerous opportunities to participate in international programs. </a:t>
            </a:r>
          </a:p>
          <a:p>
            <a:pPr indent="0">
              <a:lnSpc>
                <a:spcPct val="150000"/>
              </a:lnSpc>
              <a:buNone/>
            </a:pPr>
            <a:endParaRPr lang="en-US" sz="1600" i="1" dirty="0"/>
          </a:p>
          <a:p>
            <a:pPr indent="0">
              <a:lnSpc>
                <a:spcPct val="150000"/>
              </a:lnSpc>
              <a:buNone/>
            </a:pPr>
            <a:endParaRPr lang="en-US" sz="1600" i="1" dirty="0"/>
          </a:p>
          <a:p>
            <a:pPr indent="0">
              <a:lnSpc>
                <a:spcPct val="150000"/>
              </a:lnSpc>
              <a:buNone/>
            </a:pPr>
            <a:endParaRPr lang="en-US" sz="1600" i="1" dirty="0"/>
          </a:p>
          <a:p>
            <a:pPr indent="0">
              <a:lnSpc>
                <a:spcPct val="150000"/>
              </a:lnSpc>
              <a:buNone/>
            </a:pPr>
            <a:endParaRPr lang="en-US" sz="1600" i="1" dirty="0"/>
          </a:p>
          <a:p>
            <a:pPr indent="0">
              <a:lnSpc>
                <a:spcPct val="150000"/>
              </a:lnSpc>
              <a:buNone/>
            </a:pPr>
            <a:endParaRPr lang="en-US" sz="1600" i="1" dirty="0"/>
          </a:p>
          <a:p>
            <a:pPr indent="0">
              <a:lnSpc>
                <a:spcPct val="150000"/>
              </a:lnSpc>
              <a:buNone/>
            </a:pPr>
            <a:r>
              <a:rPr lang="en-US" sz="1600" dirty="0"/>
              <a:t>The university is BIG, but </a:t>
            </a:r>
            <a:r>
              <a:rPr lang="en-US" sz="1600" u="sng" dirty="0"/>
              <a:t>each seminar will have less than 25 participants</a:t>
            </a:r>
            <a:r>
              <a:rPr lang="en-US" sz="1600" dirty="0"/>
              <a:t>, which gives all students the chance to personally engage with world-class academics and instructors. </a:t>
            </a:r>
          </a:p>
          <a:p>
            <a:pPr indent="0">
              <a:lnSpc>
                <a:spcPct val="150000"/>
              </a:lnSpc>
              <a:buNone/>
            </a:pPr>
            <a:endParaRPr lang="en-US" sz="16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40" y="2533651"/>
            <a:ext cx="3817620" cy="252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" y="97480"/>
            <a:ext cx="8362950" cy="35147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" y="3905707"/>
            <a:ext cx="70199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3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Summer School Building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Surroundings</a:t>
            </a:r>
            <a:r>
              <a:rPr lang="de-DE" dirty="0"/>
              <a:t> (LF)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6" y="2648472"/>
            <a:ext cx="4037904" cy="302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335280" y="1233443"/>
            <a:ext cx="7970520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tx2"/>
                </a:solidFill>
              </a:rPr>
              <a:t>The Summer School will take place in Duisburg. The Duisburg Campus is small, tree-covered and has an interesting mix of pre-war and post-war architecture.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38" y="2648472"/>
            <a:ext cx="4509922" cy="299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3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179388" y="179388"/>
            <a:ext cx="6840537" cy="865187"/>
          </a:xfrm>
        </p:spPr>
        <p:txBody>
          <a:bodyPr/>
          <a:lstStyle/>
          <a:p>
            <a:r>
              <a:rPr lang="en-US" dirty="0"/>
              <a:t>Global and Transnational Studies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179388" y="1223963"/>
            <a:ext cx="8785225" cy="5040312"/>
          </a:xfrm>
          <a:solidFill>
            <a:srgbClr val="EEE4BF"/>
          </a:solidFill>
          <a:ln>
            <a:noFill/>
          </a:ln>
        </p:spPr>
        <p:txBody>
          <a:bodyPr/>
          <a:lstStyle/>
          <a:p>
            <a:r>
              <a:rPr lang="en-US" sz="1800" dirty="0"/>
              <a:t>What is Global and Transnational Sociology?</a:t>
            </a:r>
          </a:p>
          <a:p>
            <a:r>
              <a:rPr lang="en-US" sz="1800" dirty="0"/>
              <a:t>What are our main areas of research?</a:t>
            </a:r>
          </a:p>
          <a:p>
            <a:endParaRPr lang="en-US" sz="1800" i="1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  <p:pic>
        <p:nvPicPr>
          <p:cNvPr id="2050" name="Picture 2" descr="C:\Users\HQ0435~1.012\AppData\Local\Temp\14591650421_f528128c39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372996"/>
            <a:ext cx="5347205" cy="33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15" y="1338581"/>
            <a:ext cx="15430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0" y="3734753"/>
            <a:ext cx="1619803" cy="22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Institute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Sociology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UDE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lnSpc>
                <a:spcPct val="150000"/>
              </a:lnSpc>
              <a:buNone/>
            </a:pPr>
            <a:r>
              <a:rPr lang="en-US" sz="1600" dirty="0"/>
              <a:t>The Institute of Sociology at UDE: </a:t>
            </a:r>
          </a:p>
          <a:p>
            <a:pPr marL="628650" indent="-285750">
              <a:lnSpc>
                <a:spcPct val="150000"/>
              </a:lnSpc>
            </a:pPr>
            <a:r>
              <a:rPr lang="en-US" sz="1600" dirty="0"/>
              <a:t>About us</a:t>
            </a:r>
          </a:p>
          <a:p>
            <a:pPr marL="628650" indent="-285750">
              <a:lnSpc>
                <a:spcPct val="150000"/>
              </a:lnSpc>
            </a:pPr>
            <a:r>
              <a:rPr lang="en-US" sz="1600" dirty="0"/>
              <a:t>Our major research areas</a:t>
            </a:r>
          </a:p>
          <a:p>
            <a:pPr marL="628650" indent="-285750">
              <a:lnSpc>
                <a:spcPct val="150000"/>
              </a:lnSpc>
            </a:pPr>
            <a:r>
              <a:rPr lang="en-US" sz="1600" dirty="0"/>
              <a:t>The point of the Summer School: Internationalization!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  <p:pic>
        <p:nvPicPr>
          <p:cNvPr id="3074" name="Picture 2" descr="C:\Users\HQ0435~1.012\AppData\Local\Temp\14615016543_ca80c56c0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80" y="1323643"/>
            <a:ext cx="2133600" cy="141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Q0435~1.012\AppData\Local\Temp\14618969733_c8e625f003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9" y="3509036"/>
            <a:ext cx="391064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0" y="3509036"/>
            <a:ext cx="398869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179388" y="179388"/>
            <a:ext cx="6840537" cy="865187"/>
          </a:xfrm>
        </p:spPr>
        <p:txBody>
          <a:bodyPr/>
          <a:lstStyle/>
          <a:p>
            <a:r>
              <a:rPr lang="en-US" dirty="0"/>
              <a:t>City Life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179388" y="1223963"/>
            <a:ext cx="8785225" cy="5040312"/>
          </a:xfrm>
          <a:solidFill>
            <a:srgbClr val="EFE4BF"/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endParaRPr lang="de-DE" sz="1400" dirty="0"/>
          </a:p>
          <a:p>
            <a:pPr>
              <a:buNone/>
            </a:pPr>
            <a:r>
              <a:rPr lang="en-US" sz="1600" i="1" dirty="0"/>
              <a:t> </a:t>
            </a:r>
          </a:p>
          <a:p>
            <a:pPr>
              <a:buNone/>
            </a:pPr>
            <a:endParaRPr lang="en-US" sz="1600" i="1" dirty="0"/>
          </a:p>
          <a:p>
            <a:pPr>
              <a:buNone/>
            </a:pPr>
            <a:endParaRPr lang="en-US" sz="1800" i="1" dirty="0"/>
          </a:p>
          <a:p>
            <a:r>
              <a:rPr lang="en-US" sz="1800" dirty="0"/>
              <a:t>Heart of the Ruhr industrial area and at the intersections of the Rhine and Ruhr </a:t>
            </a:r>
            <a:r>
              <a:rPr lang="de-DE" sz="1800" dirty="0" err="1"/>
              <a:t>rivers</a:t>
            </a:r>
            <a:r>
              <a:rPr lang="de-DE" sz="1800" dirty="0"/>
              <a:t> </a:t>
            </a:r>
          </a:p>
          <a:p>
            <a:r>
              <a:rPr lang="de-DE" sz="1800" dirty="0"/>
              <a:t>Central </a:t>
            </a:r>
            <a:r>
              <a:rPr lang="de-DE" sz="1800" dirty="0" err="1"/>
              <a:t>site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en-US" sz="1800" dirty="0"/>
              <a:t>the industrial heritage route in </a:t>
            </a:r>
            <a:r>
              <a:rPr lang="de-DE" sz="1800" dirty="0"/>
              <a:t>Western Germany </a:t>
            </a:r>
          </a:p>
          <a:p>
            <a:r>
              <a:rPr lang="de-DE" sz="1800" dirty="0"/>
              <a:t>Thyssen </a:t>
            </a:r>
            <a:r>
              <a:rPr lang="de-DE" sz="1800" dirty="0" err="1"/>
              <a:t>factory</a:t>
            </a:r>
            <a:endParaRPr lang="de-DE" sz="1800" dirty="0"/>
          </a:p>
          <a:p>
            <a:r>
              <a:rPr lang="de-DE" sz="1800" dirty="0"/>
              <a:t>Multi-</a:t>
            </a:r>
            <a:r>
              <a:rPr lang="de-DE" sz="1800" dirty="0" err="1"/>
              <a:t>cultural</a:t>
            </a:r>
            <a:endParaRPr lang="de-DE" sz="1800" dirty="0"/>
          </a:p>
          <a:p>
            <a:r>
              <a:rPr lang="de-DE" sz="1800" dirty="0"/>
              <a:t>Great </a:t>
            </a:r>
            <a:r>
              <a:rPr lang="de-DE" sz="1800" dirty="0" err="1"/>
              <a:t>summer</a:t>
            </a:r>
            <a:r>
              <a:rPr lang="de-DE" sz="1800" dirty="0"/>
              <a:t> </a:t>
            </a:r>
            <a:r>
              <a:rPr lang="de-DE" sz="1800" dirty="0" err="1"/>
              <a:t>destination</a:t>
            </a:r>
            <a:endParaRPr lang="de-DE" sz="1800" dirty="0"/>
          </a:p>
          <a:p>
            <a:r>
              <a:rPr lang="de-DE" sz="1800" dirty="0" err="1"/>
              <a:t>Excursions</a:t>
            </a:r>
            <a:r>
              <a:rPr lang="de-DE" sz="1800" dirty="0"/>
              <a:t> </a:t>
            </a:r>
            <a:r>
              <a:rPr lang="de-DE" sz="1800" dirty="0" err="1"/>
              <a:t>part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Summer School </a:t>
            </a:r>
            <a:r>
              <a:rPr lang="de-DE" sz="1800" dirty="0" err="1"/>
              <a:t>program</a:t>
            </a:r>
            <a:endParaRPr lang="de-DE" sz="1800" dirty="0"/>
          </a:p>
          <a:p>
            <a:endParaRPr lang="de-DE" sz="1600" i="1" dirty="0"/>
          </a:p>
          <a:p>
            <a:pPr>
              <a:buNone/>
            </a:pPr>
            <a:endParaRPr lang="de-DE" sz="1600" i="1" dirty="0"/>
          </a:p>
          <a:p>
            <a:pPr>
              <a:buNone/>
            </a:pPr>
            <a:endParaRPr lang="en-US" sz="2000" i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6" y="5620702"/>
            <a:ext cx="5497186" cy="72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85" y="1044575"/>
            <a:ext cx="6145549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Duisburg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surroundings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rgbClr val="EEE4BF"/>
          </a:solidFill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The </a:t>
            </a:r>
            <a:r>
              <a:rPr lang="de-DE" sz="1800" dirty="0" err="1"/>
              <a:t>city</a:t>
            </a:r>
            <a:r>
              <a:rPr lang="de-DE" sz="1800" dirty="0"/>
              <a:t> </a:t>
            </a:r>
            <a:r>
              <a:rPr lang="de-DE" sz="1800" dirty="0" err="1"/>
              <a:t>itself</a:t>
            </a:r>
            <a:r>
              <a:rPr lang="de-DE" sz="1800" dirty="0"/>
              <a:t>, </a:t>
            </a:r>
            <a:r>
              <a:rPr lang="de-DE" sz="1800" dirty="0" err="1"/>
              <a:t>with</a:t>
            </a:r>
            <a:r>
              <a:rPr lang="de-DE" sz="1800" dirty="0"/>
              <a:t> a </a:t>
            </a:r>
            <a:r>
              <a:rPr lang="de-DE" sz="1800" dirty="0" err="1"/>
              <a:t>population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500,000,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literally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middle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biggest</a:t>
            </a:r>
            <a:r>
              <a:rPr lang="de-DE" sz="1800" dirty="0"/>
              <a:t> </a:t>
            </a:r>
            <a:r>
              <a:rPr lang="de-DE" sz="1800" dirty="0" err="1"/>
              <a:t>population</a:t>
            </a:r>
            <a:r>
              <a:rPr lang="de-DE" sz="1800" dirty="0"/>
              <a:t> </a:t>
            </a:r>
            <a:r>
              <a:rPr lang="de-DE" sz="1800" dirty="0" err="1"/>
              <a:t>center</a:t>
            </a:r>
            <a:r>
              <a:rPr lang="de-DE" sz="1800" dirty="0"/>
              <a:t> in Europe,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everything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extremely</a:t>
            </a:r>
            <a:r>
              <a:rPr lang="de-DE" sz="1800" dirty="0"/>
              <a:t> well-</a:t>
            </a:r>
            <a:r>
              <a:rPr lang="de-DE" sz="1800" dirty="0" err="1"/>
              <a:t>connected</a:t>
            </a:r>
            <a:r>
              <a:rPr lang="de-DE" sz="1800" dirty="0"/>
              <a:t>! Want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explore</a:t>
            </a:r>
            <a:r>
              <a:rPr lang="de-DE" sz="1800" dirty="0"/>
              <a:t> west-</a:t>
            </a:r>
            <a:r>
              <a:rPr lang="de-DE" sz="1800" dirty="0" err="1"/>
              <a:t>central</a:t>
            </a:r>
            <a:r>
              <a:rPr lang="de-DE" sz="1800" dirty="0"/>
              <a:t> Europe? Look </a:t>
            </a:r>
            <a:r>
              <a:rPr lang="de-DE" sz="1800" dirty="0" err="1"/>
              <a:t>how</a:t>
            </a:r>
            <a:r>
              <a:rPr lang="de-DE" sz="1800" dirty="0"/>
              <a:t> </a:t>
            </a:r>
            <a:r>
              <a:rPr lang="de-DE" sz="1800" dirty="0" err="1"/>
              <a:t>close</a:t>
            </a:r>
            <a:r>
              <a:rPr lang="de-DE" sz="1800" dirty="0"/>
              <a:t> </a:t>
            </a:r>
            <a:r>
              <a:rPr lang="de-DE" sz="1800" dirty="0" err="1"/>
              <a:t>everything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93" y="2392770"/>
            <a:ext cx="4956175" cy="37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9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Connectivity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rgbClr val="EEE4BF"/>
          </a:solidFill>
        </p:spPr>
        <p:txBody>
          <a:bodyPr/>
          <a:lstStyle/>
          <a:p>
            <a:pPr marL="0" indent="0">
              <a:buNone/>
            </a:pPr>
            <a:r>
              <a:rPr lang="de-DE" sz="2000" dirty="0"/>
              <a:t>The </a:t>
            </a:r>
            <a:r>
              <a:rPr lang="de-DE" sz="2000" dirty="0" err="1"/>
              <a:t>following</a:t>
            </a:r>
            <a:r>
              <a:rPr lang="de-DE" sz="2000" dirty="0"/>
              <a:t> </a:t>
            </a:r>
            <a:r>
              <a:rPr lang="de-DE" sz="2000" dirty="0" err="1"/>
              <a:t>destinations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reached</a:t>
            </a:r>
            <a:r>
              <a:rPr lang="de-DE" sz="2000" dirty="0"/>
              <a:t> via </a:t>
            </a:r>
            <a:r>
              <a:rPr lang="de-DE" sz="2000" dirty="0" err="1"/>
              <a:t>direct</a:t>
            </a:r>
            <a:r>
              <a:rPr lang="de-DE" sz="2000" dirty="0"/>
              <a:t> </a:t>
            </a:r>
            <a:r>
              <a:rPr lang="de-DE" sz="2000" dirty="0" err="1"/>
              <a:t>train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Duisburg Station: </a:t>
            </a:r>
            <a:endParaRPr lang="de-DE" sz="1600" dirty="0"/>
          </a:p>
          <a:p>
            <a:r>
              <a:rPr lang="de-DE" sz="1600" u="sng" dirty="0"/>
              <a:t>Essen</a:t>
            </a:r>
            <a:r>
              <a:rPr lang="de-DE" sz="1600" dirty="0"/>
              <a:t>: 10 </a:t>
            </a:r>
            <a:r>
              <a:rPr lang="de-DE" sz="1600" dirty="0" err="1"/>
              <a:t>minutes</a:t>
            </a:r>
            <a:r>
              <a:rPr lang="de-DE" sz="1600" dirty="0"/>
              <a:t> (</a:t>
            </a:r>
            <a:r>
              <a:rPr lang="de-DE" sz="1600" dirty="0" err="1"/>
              <a:t>free</a:t>
            </a:r>
            <a:r>
              <a:rPr lang="de-DE" sz="1600" dirty="0"/>
              <a:t> </a:t>
            </a:r>
            <a:r>
              <a:rPr lang="de-DE" sz="1600" dirty="0" err="1"/>
              <a:t>ride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students</a:t>
            </a:r>
            <a:r>
              <a:rPr lang="de-DE" sz="1600" dirty="0"/>
              <a:t>!)</a:t>
            </a:r>
          </a:p>
          <a:p>
            <a:r>
              <a:rPr lang="de-DE" sz="1600" u="sng" dirty="0"/>
              <a:t>Düsseldorf</a:t>
            </a:r>
            <a:r>
              <a:rPr lang="de-DE" sz="1600" dirty="0"/>
              <a:t>: 20 </a:t>
            </a:r>
            <a:r>
              <a:rPr lang="de-DE" sz="1600" dirty="0" err="1"/>
              <a:t>minutes</a:t>
            </a:r>
            <a:r>
              <a:rPr lang="de-DE" sz="1600" dirty="0"/>
              <a:t> (</a:t>
            </a:r>
            <a:r>
              <a:rPr lang="de-DE" sz="1600" dirty="0" err="1"/>
              <a:t>free</a:t>
            </a:r>
            <a:r>
              <a:rPr lang="de-DE" sz="1600" dirty="0"/>
              <a:t> </a:t>
            </a:r>
            <a:r>
              <a:rPr lang="de-DE" sz="1600" dirty="0" err="1"/>
              <a:t>ride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students</a:t>
            </a:r>
            <a:r>
              <a:rPr lang="de-DE" sz="1600" dirty="0"/>
              <a:t>!)</a:t>
            </a:r>
          </a:p>
          <a:p>
            <a:r>
              <a:rPr lang="de-DE" sz="1600" u="sng" dirty="0"/>
              <a:t>Dortmund</a:t>
            </a:r>
            <a:r>
              <a:rPr lang="de-DE" sz="1600" dirty="0"/>
              <a:t>: 35 </a:t>
            </a:r>
            <a:r>
              <a:rPr lang="de-DE" sz="1600" dirty="0" err="1"/>
              <a:t>minutes</a:t>
            </a:r>
            <a:r>
              <a:rPr lang="de-DE" sz="1600" dirty="0"/>
              <a:t> (</a:t>
            </a:r>
            <a:r>
              <a:rPr lang="de-DE" sz="1600" dirty="0" err="1"/>
              <a:t>free</a:t>
            </a:r>
            <a:r>
              <a:rPr lang="de-DE" sz="1600" dirty="0"/>
              <a:t> </a:t>
            </a:r>
            <a:r>
              <a:rPr lang="de-DE" sz="1600" dirty="0" err="1"/>
              <a:t>ride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students</a:t>
            </a:r>
            <a:r>
              <a:rPr lang="de-DE" sz="1600" dirty="0"/>
              <a:t>!)</a:t>
            </a:r>
          </a:p>
          <a:p>
            <a:r>
              <a:rPr lang="de-DE" sz="1600" u="sng" dirty="0"/>
              <a:t>Cologne</a:t>
            </a:r>
            <a:r>
              <a:rPr lang="de-DE" sz="1600" dirty="0"/>
              <a:t>: 45 </a:t>
            </a:r>
            <a:r>
              <a:rPr lang="de-DE" sz="1600" dirty="0" err="1"/>
              <a:t>minutes</a:t>
            </a:r>
            <a:r>
              <a:rPr lang="de-DE" sz="1600" dirty="0"/>
              <a:t> (</a:t>
            </a:r>
            <a:r>
              <a:rPr lang="de-DE" sz="1600" dirty="0" err="1"/>
              <a:t>free</a:t>
            </a:r>
            <a:r>
              <a:rPr lang="de-DE" sz="1600" dirty="0"/>
              <a:t> </a:t>
            </a:r>
            <a:r>
              <a:rPr lang="de-DE" sz="1600" dirty="0" err="1"/>
              <a:t>ride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students</a:t>
            </a:r>
            <a:r>
              <a:rPr lang="de-DE" sz="1600" dirty="0"/>
              <a:t>!)</a:t>
            </a:r>
          </a:p>
          <a:p>
            <a:r>
              <a:rPr lang="de-DE" sz="1600" u="sng" dirty="0"/>
              <a:t>Amsterdam</a:t>
            </a:r>
            <a:r>
              <a:rPr lang="de-DE" sz="1600" dirty="0"/>
              <a:t>: 2 </a:t>
            </a:r>
            <a:r>
              <a:rPr lang="de-DE" sz="1600" dirty="0" err="1"/>
              <a:t>hours</a:t>
            </a:r>
            <a:endParaRPr lang="de-DE" sz="1600" dirty="0"/>
          </a:p>
          <a:p>
            <a:r>
              <a:rPr lang="de-DE" sz="1600" u="sng" dirty="0" err="1"/>
              <a:t>Brussels</a:t>
            </a:r>
            <a:r>
              <a:rPr lang="de-DE" sz="1600" dirty="0"/>
              <a:t>: 3 </a:t>
            </a:r>
            <a:r>
              <a:rPr lang="de-DE" sz="1600" dirty="0" err="1"/>
              <a:t>hours</a:t>
            </a:r>
            <a:endParaRPr lang="de-DE" sz="1600" dirty="0"/>
          </a:p>
          <a:p>
            <a:r>
              <a:rPr lang="de-DE" sz="1600" u="sng" dirty="0"/>
              <a:t>Hamburg</a:t>
            </a:r>
            <a:r>
              <a:rPr lang="de-DE" sz="1600" dirty="0"/>
              <a:t>: 3.5 </a:t>
            </a:r>
            <a:r>
              <a:rPr lang="de-DE" sz="1600" dirty="0" err="1"/>
              <a:t>hours</a:t>
            </a:r>
            <a:endParaRPr lang="de-DE" sz="1600" dirty="0"/>
          </a:p>
          <a:p>
            <a:r>
              <a:rPr lang="de-DE" sz="1600" u="sng" dirty="0"/>
              <a:t>Paris</a:t>
            </a:r>
            <a:r>
              <a:rPr lang="de-DE" sz="1600" dirty="0"/>
              <a:t>: 4 </a:t>
            </a:r>
            <a:r>
              <a:rPr lang="de-DE" sz="1600" dirty="0" err="1"/>
              <a:t>hours</a:t>
            </a:r>
            <a:endParaRPr lang="de-DE" sz="1600" dirty="0"/>
          </a:p>
          <a:p>
            <a:r>
              <a:rPr lang="de-DE" sz="1600" u="sng" dirty="0"/>
              <a:t>Berlin</a:t>
            </a:r>
            <a:r>
              <a:rPr lang="de-DE" sz="1600" dirty="0"/>
              <a:t>: 4 </a:t>
            </a:r>
            <a:r>
              <a:rPr lang="de-DE" sz="1600" dirty="0" err="1"/>
              <a:t>hours</a:t>
            </a:r>
            <a:endParaRPr lang="de-DE" sz="1600" dirty="0"/>
          </a:p>
          <a:p>
            <a:r>
              <a:rPr lang="de-DE" sz="1600" u="sng" dirty="0"/>
              <a:t>DUS</a:t>
            </a:r>
            <a:r>
              <a:rPr lang="de-DE" sz="1600" dirty="0"/>
              <a:t>, </a:t>
            </a: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Ge</a:t>
            </a:r>
            <a:r>
              <a:rPr lang="en-US" sz="1600" dirty="0" err="1"/>
              <a:t>rmany’s</a:t>
            </a:r>
            <a:r>
              <a:rPr lang="de-DE" sz="1600" dirty="0"/>
              <a:t> </a:t>
            </a:r>
            <a:r>
              <a:rPr lang="de-DE" sz="1600" dirty="0" err="1"/>
              <a:t>busiest</a:t>
            </a:r>
            <a:r>
              <a:rPr lang="de-DE" sz="1600" dirty="0"/>
              <a:t> international </a:t>
            </a:r>
            <a:r>
              <a:rPr lang="de-DE" sz="1600" dirty="0" err="1"/>
              <a:t>aiports</a:t>
            </a:r>
            <a:r>
              <a:rPr lang="de-DE" sz="1600" dirty="0"/>
              <a:t>: 10 </a:t>
            </a:r>
            <a:r>
              <a:rPr lang="de-DE" sz="1600" dirty="0" err="1"/>
              <a:t>minutes</a:t>
            </a:r>
            <a:r>
              <a:rPr lang="de-DE" sz="1600" dirty="0"/>
              <a:t> (</a:t>
            </a:r>
            <a:r>
              <a:rPr lang="de-DE" sz="1600" dirty="0" err="1"/>
              <a:t>free</a:t>
            </a:r>
            <a:r>
              <a:rPr lang="de-DE" sz="1600" dirty="0"/>
              <a:t> </a:t>
            </a:r>
            <a:r>
              <a:rPr lang="de-DE" sz="1600" dirty="0" err="1"/>
              <a:t>ride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students</a:t>
            </a:r>
            <a:r>
              <a:rPr lang="de-DE" sz="1600" dirty="0"/>
              <a:t>!)</a:t>
            </a:r>
          </a:p>
          <a:p>
            <a:endParaRPr lang="de-DE" sz="16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40" y="2651760"/>
            <a:ext cx="3304862" cy="227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34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UDE">
      <a:dk1>
        <a:sysClr val="windowText" lastClr="000000"/>
      </a:dk1>
      <a:lt1>
        <a:sysClr val="window" lastClr="FFFFFF"/>
      </a:lt1>
      <a:dk2>
        <a:srgbClr val="004C93"/>
      </a:dk2>
      <a:lt2>
        <a:srgbClr val="EFE4BF"/>
      </a:lt2>
      <a:accent1>
        <a:srgbClr val="DFE4F2"/>
      </a:accent1>
      <a:accent2>
        <a:srgbClr val="3B5988"/>
      </a:accent2>
      <a:accent3>
        <a:srgbClr val="4F75B1"/>
      </a:accent3>
      <a:accent4>
        <a:srgbClr val="758FC3"/>
      </a:accent4>
      <a:accent5>
        <a:srgbClr val="A1B0D2"/>
      </a:accent5>
      <a:accent6>
        <a:srgbClr val="C1CAD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Office PowerPoint</Application>
  <PresentationFormat>Bildschirmpräsentation (4:3)</PresentationFormat>
  <Paragraphs>119</Paragraphs>
  <Slides>15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Geneva</vt:lpstr>
      <vt:lpstr>Lucida Grande</vt:lpstr>
      <vt:lpstr>ヒラギノ角ゴ Pro W3</vt:lpstr>
      <vt:lpstr>Office-Design</vt:lpstr>
      <vt:lpstr>PowerPoint-Präsentation</vt:lpstr>
      <vt:lpstr>University of Duisburg - Essen</vt:lpstr>
      <vt:lpstr>PowerPoint-Präsentation</vt:lpstr>
      <vt:lpstr>Summer School Building and Surroundings (LF)</vt:lpstr>
      <vt:lpstr>Global and Transnational Studies</vt:lpstr>
      <vt:lpstr>Institute of Sociology and UDE</vt:lpstr>
      <vt:lpstr>City Life</vt:lpstr>
      <vt:lpstr>Duisburg and surroundings</vt:lpstr>
      <vt:lpstr>Connectivity</vt:lpstr>
      <vt:lpstr>Global and Transnational Sociology Summer School June 13 – June 23, 2022, Part I</vt:lpstr>
      <vt:lpstr>Global and Transnational Sociology Summer School June 27 – July 7, 2022, Part 2</vt:lpstr>
      <vt:lpstr>Application and links</vt:lpstr>
      <vt:lpstr>Interested in staying for a semester or longer?</vt:lpstr>
      <vt:lpstr>Student Life in Duisburg/Essen</vt:lpstr>
      <vt:lpstr>PowerPoint-Präsentation</vt:lpstr>
    </vt:vector>
  </TitlesOfParts>
  <Company>move:elevator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Lacum</dc:creator>
  <cp:lastModifiedBy>Lucia Bonikowski</cp:lastModifiedBy>
  <cp:revision>266</cp:revision>
  <dcterms:created xsi:type="dcterms:W3CDTF">2012-08-27T10:28:54Z</dcterms:created>
  <dcterms:modified xsi:type="dcterms:W3CDTF">2021-12-17T13:35:48Z</dcterms:modified>
</cp:coreProperties>
</file>