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7" r:id="rId2"/>
  </p:sldMasterIdLst>
  <p:sldIdLst>
    <p:sldId id="601" r:id="rId3"/>
    <p:sldId id="602" r:id="rId4"/>
    <p:sldId id="603" r:id="rId5"/>
  </p:sldIdLst>
  <p:sldSz cx="12192000" cy="6858000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eingangsdiagnosti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6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selbsteinschätz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2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evalu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" y="0"/>
            <a:ext cx="12191994" cy="685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73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eingangsdiagnosti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5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individuelle_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4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81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rückmeld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78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MS3_aneign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" y="0"/>
            <a:ext cx="12191995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0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MS2_aneign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24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eingangsdiagnosti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36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aneign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38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basis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" y="0"/>
            <a:ext cx="12191992" cy="685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1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aneign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63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hilf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6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selbsteinschätz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4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evalu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" y="0"/>
            <a:ext cx="12191994" cy="685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04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individuelle_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4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615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rückmeld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2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basis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4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26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hilf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1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selbsteinschätz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individuelle_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5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evalu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" y="0"/>
            <a:ext cx="12191995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9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rückmeld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6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basis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" y="0"/>
            <a:ext cx="12191992" cy="685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feld 8"/>
          <p:cNvSpPr>
            <a:spLocks noAdjustHandles="1"/>
          </p:cNvSpPr>
          <p:nvPr/>
        </p:nvSpPr>
        <p:spPr bwMode="auto">
          <a:xfrm>
            <a:off x="1882688" y="720000"/>
            <a:ext cx="600891" cy="307777"/>
          </a:xfrm>
          <a:prstGeom prst="rect">
            <a:avLst/>
          </a:prstGeom>
          <a:noFill/>
        </p:spPr>
        <p:txBody>
          <a:bodyPr wrap="square" lIns="180000" rIns="36000" rtlCol="0">
            <a:spAutoFit/>
          </a:bodyPr>
          <a:lstStyle/>
          <a:p>
            <a:pPr>
              <a:defRPr/>
            </a:pPr>
            <a:fld id="{14FBD523-5CE2-4659-BD56-9FEABA31CDD0}" type="slidenum">
              <a:rPr lang="de-DE" sz="14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‹Nr.›</a:t>
            </a:fld>
            <a:endParaRPr lang="de-DE" sz="140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145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60" r:id="rId15"/>
    <p:sldLayoutId id="2147483686" r:id="rId16"/>
  </p:sldLayoutIdLst>
  <p:txStyles>
    <p:titleStyle>
      <a:lvl1pPr algn="l" defTabSz="914400" eaLnBrk="1" hangingPunct="1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eaLnBrk="1" hangingPunct="1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feld 4"/>
          <p:cNvSpPr>
            <a:spLocks noAdjustHandles="1"/>
          </p:cNvSpPr>
          <p:nvPr/>
        </p:nvSpPr>
        <p:spPr bwMode="auto">
          <a:xfrm>
            <a:off x="1882800" y="720000"/>
            <a:ext cx="600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14FBD523-5CE2-4659-BD56-9FEABA31CDD0}" type="slidenum">
              <a:rPr lang="de-DE" sz="14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‹Nr.›</a:t>
            </a:fld>
            <a:endParaRPr lang="de-DE" sz="140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31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hf hdr="0" ftr="0" dt="0"/>
  <p:txStyles>
    <p:titleStyle>
      <a:lvl1pPr algn="l" defTabSz="914400" eaLnBrk="1" hangingPunct="1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eaLnBrk="1" hangingPunct="1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5">
            <a:extLst>
              <a:ext uri="{FF2B5EF4-FFF2-40B4-BE49-F238E27FC236}">
                <a16:creationId xmlns:a16="http://schemas.microsoft.com/office/drawing/2014/main" id="{DEDFB0EE-1554-4CFC-9288-600D14E45AB7}"/>
              </a:ext>
            </a:extLst>
          </p:cNvPr>
          <p:cNvSpPr/>
          <p:nvPr/>
        </p:nvSpPr>
        <p:spPr bwMode="auto">
          <a:xfrm>
            <a:off x="335360" y="1340768"/>
            <a:ext cx="11521280" cy="5040561"/>
          </a:xfrm>
          <a:custGeom>
            <a:avLst/>
            <a:gdLst>
              <a:gd name="connsiteX0" fmla="*/ 0 w 11521280"/>
              <a:gd name="connsiteY0" fmla="*/ 0 h 5040561"/>
              <a:gd name="connsiteX1" fmla="*/ 11521280 w 11521280"/>
              <a:gd name="connsiteY1" fmla="*/ 0 h 5040561"/>
              <a:gd name="connsiteX2" fmla="*/ 11521280 w 11521280"/>
              <a:gd name="connsiteY2" fmla="*/ 5040561 h 5040561"/>
              <a:gd name="connsiteX3" fmla="*/ 0 w 11521280"/>
              <a:gd name="connsiteY3" fmla="*/ 5040561 h 5040561"/>
              <a:gd name="connsiteX4" fmla="*/ 0 w 11521280"/>
              <a:gd name="connsiteY4" fmla="*/ 0 h 504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1280" h="5040561" fill="none" extrusionOk="0">
                <a:moveTo>
                  <a:pt x="0" y="0"/>
                </a:moveTo>
                <a:cubicBezTo>
                  <a:pt x="3840788" y="-85701"/>
                  <a:pt x="10032338" y="-129269"/>
                  <a:pt x="11521280" y="0"/>
                </a:cubicBezTo>
                <a:cubicBezTo>
                  <a:pt x="11651664" y="2434378"/>
                  <a:pt x="11484780" y="3345950"/>
                  <a:pt x="11521280" y="5040561"/>
                </a:cubicBezTo>
                <a:cubicBezTo>
                  <a:pt x="7286922" y="4948291"/>
                  <a:pt x="1567077" y="5046642"/>
                  <a:pt x="0" y="5040561"/>
                </a:cubicBezTo>
                <a:cubicBezTo>
                  <a:pt x="87272" y="4167778"/>
                  <a:pt x="-36912" y="1012217"/>
                  <a:pt x="0" y="0"/>
                </a:cubicBezTo>
                <a:close/>
              </a:path>
              <a:path w="11521280" h="5040561" stroke="0" extrusionOk="0">
                <a:moveTo>
                  <a:pt x="0" y="0"/>
                </a:moveTo>
                <a:cubicBezTo>
                  <a:pt x="1925629" y="-141029"/>
                  <a:pt x="10122836" y="-63085"/>
                  <a:pt x="11521280" y="0"/>
                </a:cubicBezTo>
                <a:cubicBezTo>
                  <a:pt x="11648341" y="1492790"/>
                  <a:pt x="11459023" y="3810301"/>
                  <a:pt x="11521280" y="5040561"/>
                </a:cubicBezTo>
                <a:cubicBezTo>
                  <a:pt x="5861514" y="5132356"/>
                  <a:pt x="4125883" y="4995825"/>
                  <a:pt x="0" y="5040561"/>
                </a:cubicBezTo>
                <a:cubicBezTo>
                  <a:pt x="16804" y="2810138"/>
                  <a:pt x="-89868" y="17801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3E8BC1"/>
            </a:solidFill>
          </a:ln>
        </p:spPr>
        <p:txBody>
          <a:bodyPr wrap="square" rtlCol="0">
            <a:noAutofit/>
          </a:bodyPr>
          <a:lstStyle/>
          <a:p>
            <a:pPr algn="just">
              <a:defRPr/>
            </a:pPr>
            <a:endParaRPr lang="de-DE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de-DE" sz="2000" b="1" dirty="0">
                <a:solidFill>
                  <a:schemeClr val="accent6"/>
                </a:solidFill>
                <a:latin typeface="Eurostar"/>
              </a:rPr>
              <a:t>In Meilenstein 2 hast du folgende Inhalte gelernt:</a:t>
            </a:r>
          </a:p>
          <a:p>
            <a:pPr algn="ctr"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Atome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bestehen aus einem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Atomkern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und einer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Atomhülle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 Das Atom ist insgesamt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neutral geladen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accent6"/>
                </a:solidFill>
                <a:latin typeface="Eurostar"/>
              </a:rPr>
              <a:t>In der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Atomhülle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befinden sich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Elektronen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 Elektronen sind fast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masselos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Elektronen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sind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negativ geladen (Symbol e</a:t>
            </a:r>
            <a:r>
              <a:rPr lang="de-DE" b="1" baseline="30000" dirty="0"/>
              <a:t>-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).  </a:t>
            </a:r>
            <a:endParaRPr lang="de-DE" dirty="0">
              <a:solidFill>
                <a:schemeClr val="accent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dirty="0">
              <a:solidFill>
                <a:schemeClr val="accent6"/>
              </a:solidFill>
            </a:endParaRPr>
          </a:p>
          <a:p>
            <a:pPr algn="just"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68AB94C-FCD4-46CE-BC2B-B1419ECFA8B0}"/>
              </a:ext>
            </a:extLst>
          </p:cNvPr>
          <p:cNvSpPr/>
          <p:nvPr/>
        </p:nvSpPr>
        <p:spPr bwMode="auto">
          <a:xfrm>
            <a:off x="3910860" y="116632"/>
            <a:ext cx="44518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de-DE" sz="6000" dirty="0">
                <a:solidFill>
                  <a:schemeClr val="accent6"/>
                </a:solidFill>
                <a:latin typeface="Eurostar"/>
              </a:rPr>
              <a:t>Meilenstein 2</a:t>
            </a:r>
            <a:endParaRPr lang="de-DE" dirty="0">
              <a:solidFill>
                <a:schemeClr val="accent6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1C1755C-C085-4CC0-93CC-46D9B6795F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19" r="48756"/>
          <a:stretch/>
        </p:blipFill>
        <p:spPr bwMode="auto">
          <a:xfrm>
            <a:off x="4511824" y="3755624"/>
            <a:ext cx="2880320" cy="2511654"/>
          </a:xfrm>
          <a:prstGeom prst="ellipse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B751B2B-945E-4E3B-8F23-11EA2A458287}"/>
              </a:ext>
            </a:extLst>
          </p:cNvPr>
          <p:cNvSpPr/>
          <p:nvPr/>
        </p:nvSpPr>
        <p:spPr>
          <a:xfrm>
            <a:off x="4295800" y="4005064"/>
            <a:ext cx="792088" cy="21602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55B93FC3-0C25-4BDA-B776-C90CCBEF7C60}"/>
              </a:ext>
            </a:extLst>
          </p:cNvPr>
          <p:cNvCxnSpPr>
            <a:cxnSpLocks/>
          </p:cNvCxnSpPr>
          <p:nvPr/>
        </p:nvCxnSpPr>
        <p:spPr>
          <a:xfrm flipH="1">
            <a:off x="6023992" y="5013176"/>
            <a:ext cx="165618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B1641E54-5780-4589-A2AE-43B3794600DB}"/>
              </a:ext>
            </a:extLst>
          </p:cNvPr>
          <p:cNvSpPr txBox="1"/>
          <p:nvPr/>
        </p:nvSpPr>
        <p:spPr>
          <a:xfrm>
            <a:off x="7678645" y="482678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/>
                </a:solidFill>
              </a:rPr>
              <a:t>Atomkern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6EA7CBBE-EEDD-41C5-B8BD-55764693320A}"/>
              </a:ext>
            </a:extLst>
          </p:cNvPr>
          <p:cNvCxnSpPr>
            <a:cxnSpLocks/>
          </p:cNvCxnSpPr>
          <p:nvPr/>
        </p:nvCxnSpPr>
        <p:spPr>
          <a:xfrm flipH="1">
            <a:off x="6889619" y="4643844"/>
            <a:ext cx="165618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B69554CD-21A2-4587-A77A-82BE9AA02276}"/>
              </a:ext>
            </a:extLst>
          </p:cNvPr>
          <p:cNvSpPr txBox="1"/>
          <p:nvPr/>
        </p:nvSpPr>
        <p:spPr>
          <a:xfrm>
            <a:off x="8544272" y="445745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/>
                </a:solidFill>
              </a:rPr>
              <a:t>Atomhülle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B249146-7D7F-4575-8746-4A32A449047E}"/>
              </a:ext>
            </a:extLst>
          </p:cNvPr>
          <p:cNvCxnSpPr>
            <a:cxnSpLocks/>
          </p:cNvCxnSpPr>
          <p:nvPr/>
        </p:nvCxnSpPr>
        <p:spPr>
          <a:xfrm>
            <a:off x="3575720" y="5105068"/>
            <a:ext cx="165618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A9DE8E0B-A64F-49F0-88FB-FD389C56FF0E}"/>
              </a:ext>
            </a:extLst>
          </p:cNvPr>
          <p:cNvSpPr txBox="1"/>
          <p:nvPr/>
        </p:nvSpPr>
        <p:spPr>
          <a:xfrm>
            <a:off x="2387588" y="492040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/>
                </a:solidFill>
              </a:rPr>
              <a:t>Elektronen</a:t>
            </a:r>
          </a:p>
        </p:txBody>
      </p:sp>
      <p:sp>
        <p:nvSpPr>
          <p:cNvPr id="13" name="Pfeil: Fünfeck 12">
            <a:extLst>
              <a:ext uri="{FF2B5EF4-FFF2-40B4-BE49-F238E27FC236}">
                <a16:creationId xmlns:a16="http://schemas.microsoft.com/office/drawing/2014/main" id="{9B256E17-0673-4055-8FC1-033A28331CB1}"/>
              </a:ext>
            </a:extLst>
          </p:cNvPr>
          <p:cNvSpPr/>
          <p:nvPr/>
        </p:nvSpPr>
        <p:spPr bwMode="auto">
          <a:xfrm flipH="1">
            <a:off x="987624" y="181668"/>
            <a:ext cx="1651992" cy="366713"/>
          </a:xfrm>
          <a:prstGeom prst="homePlate">
            <a:avLst/>
          </a:prstGeom>
          <a:solidFill>
            <a:srgbClr val="69ABDF"/>
          </a:solidFill>
          <a:ln>
            <a:solidFill>
              <a:srgbClr val="69AB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sz="1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ZUSAMMEN FASSUNG</a:t>
            </a:r>
            <a:endParaRPr lang="de-DE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968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5">
            <a:extLst>
              <a:ext uri="{FF2B5EF4-FFF2-40B4-BE49-F238E27FC236}">
                <a16:creationId xmlns:a16="http://schemas.microsoft.com/office/drawing/2014/main" id="{DEDFB0EE-1554-4CFC-9288-600D14E45AB7}"/>
              </a:ext>
            </a:extLst>
          </p:cNvPr>
          <p:cNvSpPr/>
          <p:nvPr/>
        </p:nvSpPr>
        <p:spPr bwMode="auto">
          <a:xfrm>
            <a:off x="335360" y="1340768"/>
            <a:ext cx="11521280" cy="5040561"/>
          </a:xfrm>
          <a:custGeom>
            <a:avLst/>
            <a:gdLst>
              <a:gd name="connsiteX0" fmla="*/ 0 w 11521280"/>
              <a:gd name="connsiteY0" fmla="*/ 0 h 5040561"/>
              <a:gd name="connsiteX1" fmla="*/ 11521280 w 11521280"/>
              <a:gd name="connsiteY1" fmla="*/ 0 h 5040561"/>
              <a:gd name="connsiteX2" fmla="*/ 11521280 w 11521280"/>
              <a:gd name="connsiteY2" fmla="*/ 5040561 h 5040561"/>
              <a:gd name="connsiteX3" fmla="*/ 0 w 11521280"/>
              <a:gd name="connsiteY3" fmla="*/ 5040561 h 5040561"/>
              <a:gd name="connsiteX4" fmla="*/ 0 w 11521280"/>
              <a:gd name="connsiteY4" fmla="*/ 0 h 504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1280" h="5040561" fill="none" extrusionOk="0">
                <a:moveTo>
                  <a:pt x="0" y="0"/>
                </a:moveTo>
                <a:cubicBezTo>
                  <a:pt x="3840788" y="-85701"/>
                  <a:pt x="10032338" y="-129269"/>
                  <a:pt x="11521280" y="0"/>
                </a:cubicBezTo>
                <a:cubicBezTo>
                  <a:pt x="11651664" y="2434378"/>
                  <a:pt x="11484780" y="3345950"/>
                  <a:pt x="11521280" y="5040561"/>
                </a:cubicBezTo>
                <a:cubicBezTo>
                  <a:pt x="7286922" y="4948291"/>
                  <a:pt x="1567077" y="5046642"/>
                  <a:pt x="0" y="5040561"/>
                </a:cubicBezTo>
                <a:cubicBezTo>
                  <a:pt x="87272" y="4167778"/>
                  <a:pt x="-36912" y="1012217"/>
                  <a:pt x="0" y="0"/>
                </a:cubicBezTo>
                <a:close/>
              </a:path>
              <a:path w="11521280" h="5040561" stroke="0" extrusionOk="0">
                <a:moveTo>
                  <a:pt x="0" y="0"/>
                </a:moveTo>
                <a:cubicBezTo>
                  <a:pt x="1925629" y="-141029"/>
                  <a:pt x="10122836" y="-63085"/>
                  <a:pt x="11521280" y="0"/>
                </a:cubicBezTo>
                <a:cubicBezTo>
                  <a:pt x="11648341" y="1492790"/>
                  <a:pt x="11459023" y="3810301"/>
                  <a:pt x="11521280" y="5040561"/>
                </a:cubicBezTo>
                <a:cubicBezTo>
                  <a:pt x="5861514" y="5132356"/>
                  <a:pt x="4125883" y="4995825"/>
                  <a:pt x="0" y="5040561"/>
                </a:cubicBezTo>
                <a:cubicBezTo>
                  <a:pt x="16804" y="2810138"/>
                  <a:pt x="-89868" y="17801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3E8BC1"/>
            </a:solidFill>
          </a:ln>
        </p:spPr>
        <p:txBody>
          <a:bodyPr wrap="square" rtlCol="0">
            <a:noAutofit/>
          </a:bodyPr>
          <a:lstStyle/>
          <a:p>
            <a:pPr algn="just">
              <a:defRPr/>
            </a:pPr>
            <a:endParaRPr lang="de-DE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de-DE" sz="2000" b="1" dirty="0">
                <a:solidFill>
                  <a:schemeClr val="accent6"/>
                </a:solidFill>
                <a:latin typeface="Eurostar"/>
              </a:rPr>
              <a:t>In Meilenstein 2 hast du folgende Inhalte gelernt:</a:t>
            </a:r>
          </a:p>
          <a:p>
            <a:pPr algn="ctr"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accent6"/>
                </a:solidFill>
                <a:latin typeface="Eurostar"/>
              </a:rPr>
              <a:t>Die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 Ionisierungsenergie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gibt an, wie viel Energie benötigt wird, um ein Elektron aus dem Atom zu entfernen.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Je geringer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die Ionisierungsenergie des jeweiligen Elektrons ist,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desto größer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ist sein Abstand zum Kern und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desto leichter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lässt sich das Elektron aus der Atomhülle entfernen.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accent6"/>
                </a:solidFill>
              </a:rPr>
              <a:t>Elektronen mit einer </a:t>
            </a:r>
            <a:r>
              <a:rPr lang="de-DE" b="1" dirty="0">
                <a:solidFill>
                  <a:schemeClr val="accent6"/>
                </a:solidFill>
              </a:rPr>
              <a:t>ähnlich</a:t>
            </a:r>
            <a:r>
              <a:rPr lang="de-DE" dirty="0">
                <a:solidFill>
                  <a:schemeClr val="accent6"/>
                </a:solidFill>
              </a:rPr>
              <a:t> großen Ionisierungsenergie sind ungefähr </a:t>
            </a:r>
            <a:r>
              <a:rPr lang="de-DE" b="1" dirty="0">
                <a:solidFill>
                  <a:schemeClr val="accent6"/>
                </a:solidFill>
              </a:rPr>
              <a:t>gleich</a:t>
            </a:r>
            <a:r>
              <a:rPr lang="de-DE" dirty="0">
                <a:solidFill>
                  <a:schemeClr val="accent6"/>
                </a:solidFill>
              </a:rPr>
              <a:t> weit vom Kern entfernt. Diese Elektronen befinden sich auf derselben</a:t>
            </a:r>
            <a:r>
              <a:rPr lang="de-DE" b="1" dirty="0">
                <a:solidFill>
                  <a:schemeClr val="accent6"/>
                </a:solidFill>
              </a:rPr>
              <a:t> Energiestufe</a:t>
            </a:r>
            <a:r>
              <a:rPr lang="de-DE" dirty="0">
                <a:solidFill>
                  <a:schemeClr val="accent6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dirty="0">
              <a:solidFill>
                <a:schemeClr val="accent6"/>
              </a:solidFill>
            </a:endParaRPr>
          </a:p>
          <a:p>
            <a:pPr algn="just"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68AB94C-FCD4-46CE-BC2B-B1419ECFA8B0}"/>
              </a:ext>
            </a:extLst>
          </p:cNvPr>
          <p:cNvSpPr/>
          <p:nvPr/>
        </p:nvSpPr>
        <p:spPr bwMode="auto">
          <a:xfrm>
            <a:off x="3910860" y="116632"/>
            <a:ext cx="44518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de-DE" sz="6000" dirty="0">
                <a:solidFill>
                  <a:schemeClr val="accent6"/>
                </a:solidFill>
                <a:latin typeface="Eurostar"/>
              </a:rPr>
              <a:t>Meilenstein 2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11" name="Pfeil: Fünfeck 10">
            <a:extLst>
              <a:ext uri="{FF2B5EF4-FFF2-40B4-BE49-F238E27FC236}">
                <a16:creationId xmlns:a16="http://schemas.microsoft.com/office/drawing/2014/main" id="{F706B809-7E32-4E85-977E-25B673DC7374}"/>
              </a:ext>
            </a:extLst>
          </p:cNvPr>
          <p:cNvSpPr/>
          <p:nvPr/>
        </p:nvSpPr>
        <p:spPr bwMode="auto">
          <a:xfrm flipH="1">
            <a:off x="987624" y="181668"/>
            <a:ext cx="1651992" cy="366713"/>
          </a:xfrm>
          <a:prstGeom prst="homePlate">
            <a:avLst/>
          </a:prstGeom>
          <a:solidFill>
            <a:srgbClr val="69ABDF"/>
          </a:solidFill>
          <a:ln>
            <a:solidFill>
              <a:srgbClr val="69AB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sz="1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ZUSAMMEN FASSUNG</a:t>
            </a:r>
            <a:endParaRPr lang="de-DE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79E6B09-1C76-419B-9596-5187FBE5A5AE}"/>
              </a:ext>
            </a:extLst>
          </p:cNvPr>
          <p:cNvGrpSpPr/>
          <p:nvPr/>
        </p:nvGrpSpPr>
        <p:grpSpPr>
          <a:xfrm>
            <a:off x="3588753" y="4364530"/>
            <a:ext cx="5664200" cy="1895476"/>
            <a:chOff x="0" y="85724"/>
            <a:chExt cx="5664200" cy="1895476"/>
          </a:xfrm>
        </p:grpSpPr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A8607981-B9D4-49A9-8DD4-51616C5D89D4}"/>
                </a:ext>
              </a:extLst>
            </p:cNvPr>
            <p:cNvGrpSpPr/>
            <p:nvPr/>
          </p:nvGrpSpPr>
          <p:grpSpPr>
            <a:xfrm>
              <a:off x="114300" y="85724"/>
              <a:ext cx="5530850" cy="1876426"/>
              <a:chOff x="114300" y="85724"/>
              <a:chExt cx="5530850" cy="1876426"/>
            </a:xfrm>
          </p:grpSpPr>
          <p:grpSp>
            <p:nvGrpSpPr>
              <p:cNvPr id="18" name="Gruppieren 17">
                <a:extLst>
                  <a:ext uri="{FF2B5EF4-FFF2-40B4-BE49-F238E27FC236}">
                    <a16:creationId xmlns:a16="http://schemas.microsoft.com/office/drawing/2014/main" id="{2D1038A5-ACEC-478F-B14E-57A82F56B7E7}"/>
                  </a:ext>
                </a:extLst>
              </p:cNvPr>
              <p:cNvGrpSpPr/>
              <p:nvPr/>
            </p:nvGrpSpPr>
            <p:grpSpPr>
              <a:xfrm>
                <a:off x="114300" y="85724"/>
                <a:ext cx="5530850" cy="1876426"/>
                <a:chOff x="114300" y="85724"/>
                <a:chExt cx="5530850" cy="1876426"/>
              </a:xfrm>
            </p:grpSpPr>
            <p:pic>
              <p:nvPicPr>
                <p:cNvPr id="20" name="Grafik 19">
                  <a:extLst>
                    <a:ext uri="{FF2B5EF4-FFF2-40B4-BE49-F238E27FC236}">
                      <a16:creationId xmlns:a16="http://schemas.microsoft.com/office/drawing/2014/main" id="{5E08D262-AD7E-4F78-8EE0-DB6EA84FDA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4300" y="85725"/>
                  <a:ext cx="5530850" cy="1876425"/>
                </a:xfrm>
                <a:prstGeom prst="rect">
                  <a:avLst/>
                </a:prstGeom>
                <a:noFill/>
              </p:spPr>
            </p:pic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EAF376FC-D97B-4991-9B6F-A4949410F740}"/>
                    </a:ext>
                  </a:extLst>
                </p:cNvPr>
                <p:cNvSpPr/>
                <p:nvPr/>
              </p:nvSpPr>
              <p:spPr>
                <a:xfrm>
                  <a:off x="2143125" y="85724"/>
                  <a:ext cx="1733550" cy="1182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5B04FE26-3274-4F8E-8D8D-CAF8623F69AF}"/>
                  </a:ext>
                </a:extLst>
              </p:cNvPr>
              <p:cNvCxnSpPr/>
              <p:nvPr/>
            </p:nvCxnSpPr>
            <p:spPr>
              <a:xfrm flipV="1">
                <a:off x="2114550" y="123825"/>
                <a:ext cx="5472" cy="149763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03800FCA-F7CD-4B38-B2B7-0A57D56C62AE}"/>
                </a:ext>
              </a:extLst>
            </p:cNvPr>
            <p:cNvSpPr/>
            <p:nvPr/>
          </p:nvSpPr>
          <p:spPr>
            <a:xfrm>
              <a:off x="3848100" y="266700"/>
              <a:ext cx="1816100" cy="4667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100" b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geringer Abstand zum Kern     = große Ionisierungsenergie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54CEA236-6FA5-4A3F-B0E2-7433BB1DA562}"/>
                </a:ext>
              </a:extLst>
            </p:cNvPr>
            <p:cNvSpPr/>
            <p:nvPr/>
          </p:nvSpPr>
          <p:spPr>
            <a:xfrm>
              <a:off x="0" y="1514475"/>
              <a:ext cx="1924050" cy="4667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100" b="1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großer Abstand zum Kern       = geringe Ionisierungsenergie</a:t>
              </a:r>
              <a:endParaRPr lang="de-DE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82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5">
            <a:extLst>
              <a:ext uri="{FF2B5EF4-FFF2-40B4-BE49-F238E27FC236}">
                <a16:creationId xmlns:a16="http://schemas.microsoft.com/office/drawing/2014/main" id="{DEDFB0EE-1554-4CFC-9288-600D14E45AB7}"/>
              </a:ext>
            </a:extLst>
          </p:cNvPr>
          <p:cNvSpPr/>
          <p:nvPr/>
        </p:nvSpPr>
        <p:spPr bwMode="auto">
          <a:xfrm>
            <a:off x="335359" y="1340768"/>
            <a:ext cx="11539399" cy="5040561"/>
          </a:xfrm>
          <a:custGeom>
            <a:avLst/>
            <a:gdLst>
              <a:gd name="connsiteX0" fmla="*/ 0 w 11521280"/>
              <a:gd name="connsiteY0" fmla="*/ 0 h 5040561"/>
              <a:gd name="connsiteX1" fmla="*/ 11521280 w 11521280"/>
              <a:gd name="connsiteY1" fmla="*/ 0 h 5040561"/>
              <a:gd name="connsiteX2" fmla="*/ 11521280 w 11521280"/>
              <a:gd name="connsiteY2" fmla="*/ 5040561 h 5040561"/>
              <a:gd name="connsiteX3" fmla="*/ 0 w 11521280"/>
              <a:gd name="connsiteY3" fmla="*/ 5040561 h 5040561"/>
              <a:gd name="connsiteX4" fmla="*/ 0 w 11521280"/>
              <a:gd name="connsiteY4" fmla="*/ 0 h 504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1280" h="5040561" fill="none" extrusionOk="0">
                <a:moveTo>
                  <a:pt x="0" y="0"/>
                </a:moveTo>
                <a:cubicBezTo>
                  <a:pt x="3840788" y="-85701"/>
                  <a:pt x="10032338" y="-129269"/>
                  <a:pt x="11521280" y="0"/>
                </a:cubicBezTo>
                <a:cubicBezTo>
                  <a:pt x="11651664" y="2434378"/>
                  <a:pt x="11484780" y="3345950"/>
                  <a:pt x="11521280" y="5040561"/>
                </a:cubicBezTo>
                <a:cubicBezTo>
                  <a:pt x="7286922" y="4948291"/>
                  <a:pt x="1567077" y="5046642"/>
                  <a:pt x="0" y="5040561"/>
                </a:cubicBezTo>
                <a:cubicBezTo>
                  <a:pt x="87272" y="4167778"/>
                  <a:pt x="-36912" y="1012217"/>
                  <a:pt x="0" y="0"/>
                </a:cubicBezTo>
                <a:close/>
              </a:path>
              <a:path w="11521280" h="5040561" stroke="0" extrusionOk="0">
                <a:moveTo>
                  <a:pt x="0" y="0"/>
                </a:moveTo>
                <a:cubicBezTo>
                  <a:pt x="1925629" y="-141029"/>
                  <a:pt x="10122836" y="-63085"/>
                  <a:pt x="11521280" y="0"/>
                </a:cubicBezTo>
                <a:cubicBezTo>
                  <a:pt x="11648341" y="1492790"/>
                  <a:pt x="11459023" y="3810301"/>
                  <a:pt x="11521280" y="5040561"/>
                </a:cubicBezTo>
                <a:cubicBezTo>
                  <a:pt x="5861514" y="5132356"/>
                  <a:pt x="4125883" y="4995825"/>
                  <a:pt x="0" y="5040561"/>
                </a:cubicBezTo>
                <a:cubicBezTo>
                  <a:pt x="16804" y="2810138"/>
                  <a:pt x="-89868" y="17801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3E8BC1"/>
            </a:solidFill>
          </a:ln>
        </p:spPr>
        <p:txBody>
          <a:bodyPr wrap="square" rtlCol="0">
            <a:noAutofit/>
          </a:bodyPr>
          <a:lstStyle/>
          <a:p>
            <a:pPr algn="just">
              <a:defRPr/>
            </a:pPr>
            <a:endParaRPr lang="de-DE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de-DE" sz="2000" b="1" dirty="0">
                <a:solidFill>
                  <a:schemeClr val="accent6"/>
                </a:solidFill>
                <a:latin typeface="Eurostar"/>
              </a:rPr>
              <a:t>In Meilenstein 2 hast du folgende Inhalte gelernt:</a:t>
            </a:r>
          </a:p>
          <a:p>
            <a:pPr algn="ctr">
              <a:defRPr/>
            </a:pPr>
            <a:endParaRPr lang="de-DE" b="1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Niels Bohr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hat das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Schalenmodell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entwickelt. Die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Elektronen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bewegen sich auf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Elektronenschalen (K-,L-, M-Schale)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und bewegen sich mit hoher Geschwindigkeit um den Kern.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accent6"/>
                </a:solidFill>
                <a:latin typeface="Eurostar"/>
              </a:rPr>
              <a:t>Die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 Elektronenschalen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werden von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innen nach außen besetzt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 Die äußerste Schale heißt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Außenschale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 Auf der äußersten Schale befinden sich die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Außenelektronen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(auch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Valenzelektronen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genannt).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Jede Schale kann nur eine begrenzte Anzahl an Elektronen aufnehmen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: die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K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-Schale kann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zwei Elektronen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, die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L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-Schale kann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acht Elektronen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und die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M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-Schale ebenfalls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acht Elektronen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aufnehmen.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dirty="0">
              <a:solidFill>
                <a:schemeClr val="accent6"/>
              </a:solidFill>
            </a:endParaRPr>
          </a:p>
          <a:p>
            <a:pPr algn="just"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68AB94C-FCD4-46CE-BC2B-B1419ECFA8B0}"/>
              </a:ext>
            </a:extLst>
          </p:cNvPr>
          <p:cNvSpPr/>
          <p:nvPr/>
        </p:nvSpPr>
        <p:spPr bwMode="auto">
          <a:xfrm>
            <a:off x="3910860" y="116632"/>
            <a:ext cx="44518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de-DE" sz="6000" dirty="0">
                <a:solidFill>
                  <a:schemeClr val="accent6"/>
                </a:solidFill>
                <a:latin typeface="Eurostar"/>
              </a:rPr>
              <a:t>Meilenstein 2</a:t>
            </a:r>
            <a:endParaRPr lang="de-DE" dirty="0">
              <a:solidFill>
                <a:schemeClr val="accent6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1C1755C-C085-4CC0-93CC-46D9B6795F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19" r="48756"/>
          <a:stretch/>
        </p:blipFill>
        <p:spPr bwMode="auto">
          <a:xfrm>
            <a:off x="5021431" y="4436132"/>
            <a:ext cx="2230717" cy="1945197"/>
          </a:xfrm>
          <a:prstGeom prst="ellipse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B751B2B-945E-4E3B-8F23-11EA2A458287}"/>
              </a:ext>
            </a:extLst>
          </p:cNvPr>
          <p:cNvSpPr/>
          <p:nvPr/>
        </p:nvSpPr>
        <p:spPr>
          <a:xfrm>
            <a:off x="4697480" y="4577712"/>
            <a:ext cx="792088" cy="21602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1641E54-5780-4589-A2AE-43B3794600DB}"/>
              </a:ext>
            </a:extLst>
          </p:cNvPr>
          <p:cNvSpPr txBox="1"/>
          <p:nvPr/>
        </p:nvSpPr>
        <p:spPr>
          <a:xfrm>
            <a:off x="8451932" y="529121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6"/>
                </a:solidFill>
                <a:latin typeface="Eurostar"/>
              </a:rPr>
              <a:t>K-Schale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6EA7CBBE-EEDD-41C5-B8BD-55764693320A}"/>
              </a:ext>
            </a:extLst>
          </p:cNvPr>
          <p:cNvCxnSpPr>
            <a:cxnSpLocks/>
          </p:cNvCxnSpPr>
          <p:nvPr/>
        </p:nvCxnSpPr>
        <p:spPr>
          <a:xfrm flipH="1">
            <a:off x="6618857" y="5200558"/>
            <a:ext cx="18330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B69554CD-21A2-4587-A77A-82BE9AA02276}"/>
              </a:ext>
            </a:extLst>
          </p:cNvPr>
          <p:cNvSpPr txBox="1"/>
          <p:nvPr/>
        </p:nvSpPr>
        <p:spPr>
          <a:xfrm>
            <a:off x="8451932" y="498677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6"/>
                </a:solidFill>
              </a:rPr>
              <a:t>L-Schale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41442E5F-9900-4E57-B597-0A9B5C15821F}"/>
              </a:ext>
            </a:extLst>
          </p:cNvPr>
          <p:cNvCxnSpPr>
            <a:cxnSpLocks/>
          </p:cNvCxnSpPr>
          <p:nvPr/>
        </p:nvCxnSpPr>
        <p:spPr>
          <a:xfrm flipH="1">
            <a:off x="6797280" y="4896119"/>
            <a:ext cx="165465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8C29D8D2-1E34-4FC4-80A3-5544C25C032A}"/>
              </a:ext>
            </a:extLst>
          </p:cNvPr>
          <p:cNvSpPr txBox="1"/>
          <p:nvPr/>
        </p:nvSpPr>
        <p:spPr>
          <a:xfrm>
            <a:off x="8451932" y="46919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6"/>
                </a:solidFill>
              </a:rPr>
              <a:t>M-Schale</a:t>
            </a:r>
          </a:p>
        </p:txBody>
      </p:sp>
      <p:sp>
        <p:nvSpPr>
          <p:cNvPr id="17" name="Pfeil: Fünfeck 16">
            <a:extLst>
              <a:ext uri="{FF2B5EF4-FFF2-40B4-BE49-F238E27FC236}">
                <a16:creationId xmlns:a16="http://schemas.microsoft.com/office/drawing/2014/main" id="{E2C1ACED-8A07-4539-A85C-8AA326207E6E}"/>
              </a:ext>
            </a:extLst>
          </p:cNvPr>
          <p:cNvSpPr/>
          <p:nvPr/>
        </p:nvSpPr>
        <p:spPr bwMode="auto">
          <a:xfrm flipH="1">
            <a:off x="987624" y="181668"/>
            <a:ext cx="1651992" cy="366713"/>
          </a:xfrm>
          <a:prstGeom prst="homePlate">
            <a:avLst/>
          </a:prstGeom>
          <a:solidFill>
            <a:srgbClr val="69ABDF"/>
          </a:solidFill>
          <a:ln>
            <a:solidFill>
              <a:srgbClr val="69AB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sz="1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ZUSAMMEN FASSUNG</a:t>
            </a:r>
            <a:endParaRPr lang="de-DE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C6474D1-0A5F-4052-AF1D-FBB5F7DE02EC}"/>
              </a:ext>
            </a:extLst>
          </p:cNvPr>
          <p:cNvCxnSpPr>
            <a:cxnSpLocks/>
          </p:cNvCxnSpPr>
          <p:nvPr/>
        </p:nvCxnSpPr>
        <p:spPr>
          <a:xfrm flipH="1">
            <a:off x="6392985" y="5488848"/>
            <a:ext cx="205894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40685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Benutzerdefiniert 6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8EA3EB61-BF73-4188-B987-93CEC7E624D5}" vid="{99B32958-2810-4807-AB00-D7653C3C86B5}"/>
    </a:ext>
  </a:extLst>
</a:theme>
</file>

<file path=ppt/theme/theme2.xml><?xml version="1.0" encoding="utf-8"?>
<a:theme xmlns:a="http://schemas.openxmlformats.org/drawingml/2006/main" name="1_MS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253</Words>
  <Application>Microsoft Office PowerPoint</Application>
  <PresentationFormat>Breitbild</PresentationFormat>
  <Paragraphs>50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Microsoft JhengHei</vt:lpstr>
      <vt:lpstr>Arial</vt:lpstr>
      <vt:lpstr>Calibri</vt:lpstr>
      <vt:lpstr>Eurostar</vt:lpstr>
      <vt:lpstr>Times New Roman</vt:lpstr>
      <vt:lpstr>Wingdings</vt:lpstr>
      <vt:lpstr>Design1</vt:lpstr>
      <vt:lpstr>1_MS3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Michelle Möhlenkamp</dc:creator>
  <cp:lastModifiedBy>Michelle Möhlenkamp</cp:lastModifiedBy>
  <cp:revision>6</cp:revision>
  <dcterms:created xsi:type="dcterms:W3CDTF">2022-01-03T20:26:28Z</dcterms:created>
  <dcterms:modified xsi:type="dcterms:W3CDTF">2022-02-07T20:11:52Z</dcterms:modified>
</cp:coreProperties>
</file>